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sldIdLst>
    <p:sldId id="261" r:id="rId2"/>
    <p:sldId id="258" r:id="rId3"/>
    <p:sldId id="280" r:id="rId4"/>
    <p:sldId id="302" r:id="rId5"/>
    <p:sldId id="291" r:id="rId6"/>
    <p:sldId id="300" r:id="rId7"/>
    <p:sldId id="283" r:id="rId8"/>
    <p:sldId id="304" r:id="rId9"/>
    <p:sldId id="301" r:id="rId10"/>
    <p:sldId id="293" r:id="rId11"/>
    <p:sldId id="294" r:id="rId12"/>
    <p:sldId id="295" r:id="rId13"/>
    <p:sldId id="296" r:id="rId14"/>
    <p:sldId id="297" r:id="rId15"/>
    <p:sldId id="285" r:id="rId16"/>
    <p:sldId id="287" r:id="rId17"/>
    <p:sldId id="278" r:id="rId18"/>
    <p:sldId id="257" r:id="rId19"/>
    <p:sldId id="279" r:id="rId20"/>
    <p:sldId id="281" r:id="rId21"/>
    <p:sldId id="299" r:id="rId22"/>
    <p:sldId id="282" r:id="rId23"/>
    <p:sldId id="288" r:id="rId24"/>
    <p:sldId id="289" r:id="rId25"/>
    <p:sldId id="298" r:id="rId26"/>
    <p:sldId id="290" r:id="rId27"/>
    <p:sldId id="303"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D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155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B479E9-2B07-43AE-B2AC-67DF72772897}" type="datetimeFigureOut">
              <a:rPr kumimoji="1" lang="ja-JP" altLang="en-US" smtClean="0"/>
              <a:t>2020/5/12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5A4A16-8122-453A-B5E1-EBDCC9ADCB6A}" type="slidenum">
              <a:rPr kumimoji="1" lang="ja-JP" altLang="en-US" smtClean="0"/>
              <a:t>‹#›</a:t>
            </a:fld>
            <a:endParaRPr kumimoji="1" lang="ja-JP" altLang="en-US"/>
          </a:p>
        </p:txBody>
      </p:sp>
    </p:spTree>
    <p:extLst>
      <p:ext uri="{BB962C8B-B14F-4D97-AF65-F5344CB8AC3E}">
        <p14:creationId xmlns:p14="http://schemas.microsoft.com/office/powerpoint/2010/main" val="10864753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C5A4A16-8122-453A-B5E1-EBDCC9ADCB6A}" type="slidenum">
              <a:rPr kumimoji="1" lang="ja-JP" altLang="en-US" smtClean="0"/>
              <a:t>18</a:t>
            </a:fld>
            <a:endParaRPr kumimoji="1" lang="ja-JP" altLang="en-US"/>
          </a:p>
        </p:txBody>
      </p:sp>
    </p:spTree>
    <p:extLst>
      <p:ext uri="{BB962C8B-B14F-4D97-AF65-F5344CB8AC3E}">
        <p14:creationId xmlns:p14="http://schemas.microsoft.com/office/powerpoint/2010/main" val="632219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C7D615-67A8-41F4-9C59-DA61B925C146}" type="datetime1">
              <a:rPr kumimoji="1" lang="ja-JP" altLang="en-US" smtClean="0"/>
              <a:t>2020/5/12</a:t>
            </a:fld>
            <a:endParaRPr kumimoji="1" lang="ja-JP" altLang="en-US"/>
          </a:p>
        </p:txBody>
      </p:sp>
      <p:sp>
        <p:nvSpPr>
          <p:cNvPr id="5" name="Footer Placeholder 4"/>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6" name="Slide Number Placeholder 5"/>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299886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AB9DAA-81C5-469B-B1AD-8384363DB1EF}" type="datetime1">
              <a:rPr kumimoji="1" lang="ja-JP" altLang="en-US" smtClean="0"/>
              <a:t>2020/5/12</a:t>
            </a:fld>
            <a:endParaRPr kumimoji="1" lang="ja-JP" altLang="en-US"/>
          </a:p>
        </p:txBody>
      </p:sp>
      <p:sp>
        <p:nvSpPr>
          <p:cNvPr id="5" name="Footer Placeholder 4"/>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6" name="Slide Number Placeholder 5"/>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498646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E5D8B9D-3DBA-445E-A996-1930191720F6}" type="datetime1">
              <a:rPr kumimoji="1" lang="ja-JP" altLang="en-US" smtClean="0"/>
              <a:t>2020/5/12</a:t>
            </a:fld>
            <a:endParaRPr kumimoji="1" lang="ja-JP" altLang="en-US"/>
          </a:p>
        </p:txBody>
      </p:sp>
      <p:sp>
        <p:nvSpPr>
          <p:cNvPr id="5" name="Footer Placeholder 4"/>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6" name="Slide Number Placeholder 5"/>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589554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88A54D-2852-464D-B145-BA1566D58065}" type="datetime1">
              <a:rPr kumimoji="1" lang="ja-JP" altLang="en-US" smtClean="0"/>
              <a:t>2020/5/12</a:t>
            </a:fld>
            <a:endParaRPr kumimoji="1" lang="ja-JP" altLang="en-US"/>
          </a:p>
        </p:txBody>
      </p:sp>
      <p:sp>
        <p:nvSpPr>
          <p:cNvPr id="5" name="Footer Placeholder 4"/>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6" name="Slide Number Placeholder 5"/>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3507334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98FFB81-ED50-4172-BB88-B1C15113C3A3}" type="datetime1">
              <a:rPr kumimoji="1" lang="ja-JP" altLang="en-US" smtClean="0"/>
              <a:t>2020/5/12</a:t>
            </a:fld>
            <a:endParaRPr kumimoji="1" lang="ja-JP" altLang="en-US"/>
          </a:p>
        </p:txBody>
      </p:sp>
      <p:sp>
        <p:nvSpPr>
          <p:cNvPr id="5" name="Footer Placeholder 4"/>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6" name="Slide Number Placeholder 5"/>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813629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F82AC1C-A4CA-4900-AFEC-D47BD46DEC47}" type="datetime1">
              <a:rPr kumimoji="1" lang="ja-JP" altLang="en-US" smtClean="0"/>
              <a:t>2020/5/12</a:t>
            </a:fld>
            <a:endParaRPr kumimoji="1" lang="ja-JP" altLang="en-US"/>
          </a:p>
        </p:txBody>
      </p:sp>
      <p:sp>
        <p:nvSpPr>
          <p:cNvPr id="6" name="Footer Placeholder 5"/>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7" name="Slide Number Placeholder 6"/>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915417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6B0A74C-F86C-4CAE-A318-7A8576E8B983}" type="datetime1">
              <a:rPr kumimoji="1" lang="ja-JP" altLang="en-US" smtClean="0"/>
              <a:t>2020/5/12</a:t>
            </a:fld>
            <a:endParaRPr kumimoji="1" lang="ja-JP" altLang="en-US"/>
          </a:p>
        </p:txBody>
      </p:sp>
      <p:sp>
        <p:nvSpPr>
          <p:cNvPr id="8" name="Footer Placeholder 7"/>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9" name="Slide Number Placeholder 8"/>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358528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635A06B-CFCA-43DE-A4C1-0543275C9E47}" type="datetime1">
              <a:rPr kumimoji="1" lang="ja-JP" altLang="en-US" smtClean="0"/>
              <a:t>2020/5/12</a:t>
            </a:fld>
            <a:endParaRPr kumimoji="1" lang="ja-JP" altLang="en-US"/>
          </a:p>
        </p:txBody>
      </p:sp>
      <p:sp>
        <p:nvSpPr>
          <p:cNvPr id="4" name="Footer Placeholder 3"/>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Slide Number Placeholder 4"/>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115803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446C3C-836C-4F73-8D79-F7D18A1579B3}" type="datetime1">
              <a:rPr kumimoji="1" lang="ja-JP" altLang="en-US" smtClean="0"/>
              <a:t>2020/5/12</a:t>
            </a:fld>
            <a:endParaRPr kumimoji="1" lang="ja-JP" altLang="en-US"/>
          </a:p>
        </p:txBody>
      </p:sp>
      <p:sp>
        <p:nvSpPr>
          <p:cNvPr id="3" name="Footer Placeholder 2"/>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4" name="Slide Number Placeholder 3"/>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185548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2B137E-4D13-456D-9FB1-DFE0CFAA965D}" type="datetime1">
              <a:rPr kumimoji="1" lang="ja-JP" altLang="en-US" smtClean="0"/>
              <a:t>2020/5/12</a:t>
            </a:fld>
            <a:endParaRPr kumimoji="1" lang="ja-JP" altLang="en-US"/>
          </a:p>
        </p:txBody>
      </p:sp>
      <p:sp>
        <p:nvSpPr>
          <p:cNvPr id="6" name="Footer Placeholder 5"/>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7" name="Slide Number Placeholder 6"/>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1410501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C921A7-FB09-464A-BB34-488F239E30EC}" type="datetime1">
              <a:rPr kumimoji="1" lang="ja-JP" altLang="en-US" smtClean="0"/>
              <a:t>2020/5/12</a:t>
            </a:fld>
            <a:endParaRPr kumimoji="1" lang="ja-JP" altLang="en-US"/>
          </a:p>
        </p:txBody>
      </p:sp>
      <p:sp>
        <p:nvSpPr>
          <p:cNvPr id="6" name="Footer Placeholder 5"/>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7" name="Slide Number Placeholder 6"/>
          <p:cNvSpPr>
            <a:spLocks noGrp="1"/>
          </p:cNvSpPr>
          <p:nvPr>
            <p:ph type="sldNum" sz="quarter" idx="12"/>
          </p:nvPr>
        </p:nvSpPr>
        <p:spPr/>
        <p:txBody>
          <a:body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3206843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01B94-F469-4E49-A4DF-2A21576D93A1}" type="datetime1">
              <a:rPr kumimoji="1" lang="ja-JP" altLang="en-US" smtClean="0"/>
              <a:t>2020/5/12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©Networks of Educational Alliance (NEA) 2020</a:t>
            </a:r>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D62F09-AEE8-4779-8435-5C6DE144FD35}" type="slidenum">
              <a:rPr kumimoji="1" lang="ja-JP" altLang="en-US" smtClean="0"/>
              <a:t>‹#›</a:t>
            </a:fld>
            <a:endParaRPr kumimoji="1" lang="ja-JP" altLang="en-US"/>
          </a:p>
        </p:txBody>
      </p:sp>
    </p:spTree>
    <p:extLst>
      <p:ext uri="{BB962C8B-B14F-4D97-AF65-F5344CB8AC3E}">
        <p14:creationId xmlns:p14="http://schemas.microsoft.com/office/powerpoint/2010/main" val="1749478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4D90D7A8-D749-4142-A690-AF5CAC5C9FE4}"/>
              </a:ext>
            </a:extLst>
          </p:cNvPr>
          <p:cNvSpPr/>
          <p:nvPr/>
        </p:nvSpPr>
        <p:spPr>
          <a:xfrm>
            <a:off x="324683" y="1996212"/>
            <a:ext cx="8494633" cy="2585323"/>
          </a:xfrm>
          <a:prstGeom prst="rect">
            <a:avLst/>
          </a:prstGeom>
          <a:noFill/>
        </p:spPr>
        <p:txBody>
          <a:bodyPr wrap="none" lIns="91440" tIns="45720" rIns="91440" bIns="45720">
            <a:spAutoFit/>
          </a:bodyPr>
          <a:lstStyle/>
          <a:p>
            <a:pPr algn="ctr"/>
            <a:r>
              <a:rPr lang="ja-JP" altLang="en-US" sz="5400" b="1" dirty="0">
                <a:ln w="0"/>
                <a:solidFill>
                  <a:srgbClr val="1D3366"/>
                </a:solidFill>
                <a:effectLst>
                  <a:outerShdw blurRad="38100" dist="25400" dir="5400000" algn="ctr" rotWithShape="0">
                    <a:srgbClr val="6E747A">
                      <a:alpha val="43000"/>
                    </a:srgbClr>
                  </a:outerShdw>
                </a:effectLst>
              </a:rPr>
              <a:t>アンダー＆アフターコロナ</a:t>
            </a:r>
            <a:endParaRPr lang="en-US" altLang="ja-JP" sz="5400" b="1" dirty="0">
              <a:ln w="0"/>
              <a:solidFill>
                <a:srgbClr val="1D3366"/>
              </a:solidFill>
              <a:effectLst>
                <a:outerShdw blurRad="38100" dist="25400" dir="5400000" algn="ctr" rotWithShape="0">
                  <a:srgbClr val="6E747A">
                    <a:alpha val="43000"/>
                  </a:srgbClr>
                </a:outerShdw>
              </a:effectLst>
            </a:endParaRPr>
          </a:p>
          <a:p>
            <a:pPr algn="ctr"/>
            <a:r>
              <a:rPr lang="ja-JP" altLang="en-US" sz="5400" b="1" dirty="0">
                <a:ln w="0"/>
                <a:solidFill>
                  <a:srgbClr val="1D3366"/>
                </a:solidFill>
                <a:effectLst>
                  <a:outerShdw blurRad="38100" dist="25400" dir="5400000" algn="ctr" rotWithShape="0">
                    <a:srgbClr val="6E747A">
                      <a:alpha val="43000"/>
                    </a:srgbClr>
                  </a:outerShdw>
                </a:effectLst>
              </a:rPr>
              <a:t>学習塾がとる道は？</a:t>
            </a:r>
            <a:endParaRPr lang="en-US" altLang="ja-JP" sz="5400" b="1" dirty="0">
              <a:ln w="0"/>
              <a:solidFill>
                <a:srgbClr val="1D3366"/>
              </a:solidFill>
              <a:effectLst>
                <a:outerShdw blurRad="38100" dist="25400" dir="5400000" algn="ctr" rotWithShape="0">
                  <a:srgbClr val="6E747A">
                    <a:alpha val="43000"/>
                  </a:srgbClr>
                </a:outerShdw>
              </a:effectLst>
            </a:endParaRPr>
          </a:p>
          <a:p>
            <a:pPr algn="ctr"/>
            <a:r>
              <a:rPr lang="en-US" altLang="ja-JP" sz="5400" b="1" cap="none" spc="0" dirty="0">
                <a:ln w="0"/>
                <a:solidFill>
                  <a:srgbClr val="1D3366"/>
                </a:solidFill>
                <a:effectLst>
                  <a:outerShdw blurRad="38100" dist="25400" dir="5400000" algn="ctr" rotWithShape="0">
                    <a:srgbClr val="6E747A">
                      <a:alpha val="43000"/>
                    </a:srgbClr>
                  </a:outerShdw>
                </a:effectLst>
              </a:rPr>
              <a:t>【NEA</a:t>
            </a:r>
            <a:r>
              <a:rPr lang="ja-JP" altLang="en-US" sz="5400" b="1" cap="none" spc="0" dirty="0">
                <a:ln w="0"/>
                <a:solidFill>
                  <a:srgbClr val="1D3366"/>
                </a:solidFill>
                <a:effectLst>
                  <a:outerShdw blurRad="38100" dist="25400" dir="5400000" algn="ctr" rotWithShape="0">
                    <a:srgbClr val="6E747A">
                      <a:alpha val="43000"/>
                    </a:srgbClr>
                  </a:outerShdw>
                </a:effectLst>
              </a:rPr>
              <a:t>会員　意見交換会</a:t>
            </a:r>
            <a:r>
              <a:rPr lang="en-US" altLang="ja-JP" sz="5400" b="1" cap="none" spc="0" dirty="0">
                <a:ln w="0"/>
                <a:solidFill>
                  <a:srgbClr val="1D3366"/>
                </a:solidFill>
                <a:effectLst>
                  <a:outerShdw blurRad="38100" dist="25400" dir="5400000" algn="ctr" rotWithShape="0">
                    <a:srgbClr val="6E747A">
                      <a:alpha val="43000"/>
                    </a:srgbClr>
                  </a:outerShdw>
                </a:effectLst>
              </a:rPr>
              <a:t>】</a:t>
            </a:r>
          </a:p>
        </p:txBody>
      </p:sp>
      <p:pic>
        <p:nvPicPr>
          <p:cNvPr id="6" name="図 5">
            <a:extLst>
              <a:ext uri="{FF2B5EF4-FFF2-40B4-BE49-F238E27FC236}">
                <a16:creationId xmlns:a16="http://schemas.microsoft.com/office/drawing/2014/main" id="{EABC5CED-49A5-4C54-A496-CAEF68E662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776" y="184245"/>
            <a:ext cx="2152934" cy="1196074"/>
          </a:xfrm>
          <a:prstGeom prst="rect">
            <a:avLst/>
          </a:prstGeom>
        </p:spPr>
      </p:pic>
      <p:sp>
        <p:nvSpPr>
          <p:cNvPr id="7" name="正方形/長方形 6">
            <a:extLst>
              <a:ext uri="{FF2B5EF4-FFF2-40B4-BE49-F238E27FC236}">
                <a16:creationId xmlns:a16="http://schemas.microsoft.com/office/drawing/2014/main" id="{EE4E499E-62E0-47ED-B37F-29F59A949CA9}"/>
              </a:ext>
            </a:extLst>
          </p:cNvPr>
          <p:cNvSpPr/>
          <p:nvPr/>
        </p:nvSpPr>
        <p:spPr>
          <a:xfrm>
            <a:off x="5447702" y="5030422"/>
            <a:ext cx="3082895" cy="1077218"/>
          </a:xfrm>
          <a:prstGeom prst="rect">
            <a:avLst/>
          </a:prstGeom>
          <a:noFill/>
        </p:spPr>
        <p:txBody>
          <a:bodyPr wrap="none" lIns="91440" tIns="45720" rIns="91440" bIns="45720">
            <a:spAutoFit/>
          </a:bodyPr>
          <a:lstStyle/>
          <a:p>
            <a:pPr algn="ctr"/>
            <a:r>
              <a:rPr lang="en-US" altLang="ja-JP" sz="3200" b="1" cap="none" spc="0" dirty="0">
                <a:ln w="0"/>
                <a:solidFill>
                  <a:srgbClr val="1D3366"/>
                </a:solidFill>
                <a:effectLst>
                  <a:outerShdw blurRad="38100" dist="25400" dir="5400000" algn="ctr" rotWithShape="0">
                    <a:srgbClr val="6E747A">
                      <a:alpha val="43000"/>
                    </a:srgbClr>
                  </a:outerShdw>
                </a:effectLst>
              </a:rPr>
              <a:t>2020</a:t>
            </a:r>
            <a:r>
              <a:rPr lang="ja-JP" altLang="en-US" sz="3200" b="1" cap="none" spc="0" dirty="0">
                <a:ln w="0"/>
                <a:solidFill>
                  <a:srgbClr val="1D3366"/>
                </a:solidFill>
                <a:effectLst>
                  <a:outerShdw blurRad="38100" dist="25400" dir="5400000" algn="ctr" rotWithShape="0">
                    <a:srgbClr val="6E747A">
                      <a:alpha val="43000"/>
                    </a:srgbClr>
                  </a:outerShdw>
                </a:effectLst>
              </a:rPr>
              <a:t>年</a:t>
            </a:r>
            <a:r>
              <a:rPr lang="ja-JP" altLang="en-US" sz="3200" b="1" dirty="0">
                <a:ln w="0"/>
                <a:solidFill>
                  <a:srgbClr val="1D3366"/>
                </a:solidFill>
                <a:effectLst>
                  <a:outerShdw blurRad="38100" dist="25400" dir="5400000" algn="ctr" rotWithShape="0">
                    <a:srgbClr val="6E747A">
                      <a:alpha val="43000"/>
                    </a:srgbClr>
                  </a:outerShdw>
                </a:effectLst>
              </a:rPr>
              <a:t>５</a:t>
            </a:r>
            <a:r>
              <a:rPr lang="ja-JP" altLang="en-US" sz="3200" b="1" cap="none" spc="0" dirty="0">
                <a:ln w="0"/>
                <a:solidFill>
                  <a:srgbClr val="1D3366"/>
                </a:solidFill>
                <a:effectLst>
                  <a:outerShdw blurRad="38100" dist="25400" dir="5400000" algn="ctr" rotWithShape="0">
                    <a:srgbClr val="6E747A">
                      <a:alpha val="43000"/>
                    </a:srgbClr>
                  </a:outerShdw>
                </a:effectLst>
              </a:rPr>
              <a:t>月１日</a:t>
            </a:r>
            <a:endParaRPr lang="en-US" altLang="ja-JP" sz="3200" b="1" cap="none" spc="0" dirty="0">
              <a:ln w="0"/>
              <a:solidFill>
                <a:srgbClr val="1D3366"/>
              </a:solidFill>
              <a:effectLst>
                <a:outerShdw blurRad="38100" dist="25400" dir="5400000" algn="ctr" rotWithShape="0">
                  <a:srgbClr val="6E747A">
                    <a:alpha val="43000"/>
                  </a:srgbClr>
                </a:outerShdw>
              </a:effectLst>
            </a:endParaRPr>
          </a:p>
          <a:p>
            <a:pPr algn="ctr"/>
            <a:r>
              <a:rPr lang="en-US" altLang="ja-JP" sz="3200" b="1" dirty="0">
                <a:ln w="0"/>
                <a:solidFill>
                  <a:srgbClr val="1D3366"/>
                </a:solidFill>
                <a:effectLst>
                  <a:outerShdw blurRad="38100" dist="25400" dir="5400000" algn="ctr" rotWithShape="0">
                    <a:srgbClr val="6E747A">
                      <a:alpha val="43000"/>
                    </a:srgbClr>
                  </a:outerShdw>
                </a:effectLst>
              </a:rPr>
              <a:t>10</a:t>
            </a:r>
            <a:r>
              <a:rPr lang="ja-JP" altLang="en-US" sz="3200" b="1" dirty="0">
                <a:ln w="0"/>
                <a:solidFill>
                  <a:srgbClr val="1D3366"/>
                </a:solidFill>
                <a:effectLst>
                  <a:outerShdw blurRad="38100" dist="25400" dir="5400000" algn="ctr" rotWithShape="0">
                    <a:srgbClr val="6E747A">
                      <a:alpha val="43000"/>
                    </a:srgbClr>
                  </a:outerShdw>
                </a:effectLst>
              </a:rPr>
              <a:t>：</a:t>
            </a:r>
            <a:r>
              <a:rPr lang="en-US" altLang="ja-JP" sz="3200" b="1" dirty="0">
                <a:ln w="0"/>
                <a:solidFill>
                  <a:srgbClr val="1D3366"/>
                </a:solidFill>
                <a:effectLst>
                  <a:outerShdw blurRad="38100" dist="25400" dir="5400000" algn="ctr" rotWithShape="0">
                    <a:srgbClr val="6E747A">
                      <a:alpha val="43000"/>
                    </a:srgbClr>
                  </a:outerShdw>
                </a:effectLst>
              </a:rPr>
              <a:t>30</a:t>
            </a:r>
            <a:r>
              <a:rPr lang="ja-JP" altLang="en-US" sz="3200" b="1" dirty="0">
                <a:ln w="0"/>
                <a:solidFill>
                  <a:srgbClr val="1D3366"/>
                </a:solidFill>
                <a:effectLst>
                  <a:outerShdw blurRad="38100" dist="25400" dir="5400000" algn="ctr" rotWithShape="0">
                    <a:srgbClr val="6E747A">
                      <a:alpha val="43000"/>
                    </a:srgbClr>
                  </a:outerShdw>
                </a:effectLst>
              </a:rPr>
              <a:t>～</a:t>
            </a:r>
            <a:r>
              <a:rPr lang="en-US" altLang="ja-JP" sz="3200" b="1" dirty="0">
                <a:ln w="0"/>
                <a:solidFill>
                  <a:srgbClr val="1D3366"/>
                </a:solidFill>
                <a:effectLst>
                  <a:outerShdw blurRad="38100" dist="25400" dir="5400000" algn="ctr" rotWithShape="0">
                    <a:srgbClr val="6E747A">
                      <a:alpha val="43000"/>
                    </a:srgbClr>
                  </a:outerShdw>
                </a:effectLst>
              </a:rPr>
              <a:t>12</a:t>
            </a:r>
            <a:r>
              <a:rPr lang="ja-JP" altLang="en-US" sz="3200" b="1" dirty="0">
                <a:ln w="0"/>
                <a:solidFill>
                  <a:srgbClr val="1D3366"/>
                </a:solidFill>
                <a:effectLst>
                  <a:outerShdw blurRad="38100" dist="25400" dir="5400000" algn="ctr" rotWithShape="0">
                    <a:srgbClr val="6E747A">
                      <a:alpha val="43000"/>
                    </a:srgbClr>
                  </a:outerShdw>
                </a:effectLst>
              </a:rPr>
              <a:t>：</a:t>
            </a:r>
            <a:r>
              <a:rPr lang="en-US" altLang="ja-JP" sz="3200" b="1" dirty="0">
                <a:ln w="0"/>
                <a:solidFill>
                  <a:srgbClr val="1D3366"/>
                </a:solidFill>
                <a:effectLst>
                  <a:outerShdw blurRad="38100" dist="25400" dir="5400000" algn="ctr" rotWithShape="0">
                    <a:srgbClr val="6E747A">
                      <a:alpha val="43000"/>
                    </a:srgbClr>
                  </a:outerShdw>
                </a:effectLst>
              </a:rPr>
              <a:t>30</a:t>
            </a:r>
            <a:endParaRPr lang="ja-JP" altLang="en-US" sz="3200" b="1" cap="none" spc="0" dirty="0">
              <a:ln w="0"/>
              <a:solidFill>
                <a:srgbClr val="1D3366"/>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val="2958490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2EF72C-EC25-4190-B387-F39CF28E4A08}"/>
              </a:ext>
            </a:extLst>
          </p:cNvPr>
          <p:cNvSpPr>
            <a:spLocks noGrp="1"/>
          </p:cNvSpPr>
          <p:nvPr>
            <p:ph type="title"/>
          </p:nvPr>
        </p:nvSpPr>
        <p:spPr/>
        <p:txBody>
          <a:bodyPr/>
          <a:lstStyle/>
          <a:p>
            <a:r>
              <a:rPr kumimoji="1" lang="ja-JP" altLang="en-US" b="1" dirty="0">
                <a:solidFill>
                  <a:srgbClr val="1D3366"/>
                </a:solidFill>
                <a:latin typeface="+mn-ea"/>
                <a:ea typeface="+mn-ea"/>
              </a:rPr>
              <a:t>授業の側面 工夫</a:t>
            </a:r>
          </a:p>
        </p:txBody>
      </p:sp>
      <p:sp>
        <p:nvSpPr>
          <p:cNvPr id="3" name="コンテンツ プレースホルダー 2">
            <a:extLst>
              <a:ext uri="{FF2B5EF4-FFF2-40B4-BE49-F238E27FC236}">
                <a16:creationId xmlns:a16="http://schemas.microsoft.com/office/drawing/2014/main" id="{7E63D6D4-6209-4907-A072-0DBBFD8E2F4A}"/>
              </a:ext>
            </a:extLst>
          </p:cNvPr>
          <p:cNvSpPr>
            <a:spLocks noGrp="1"/>
          </p:cNvSpPr>
          <p:nvPr>
            <p:ph idx="1"/>
          </p:nvPr>
        </p:nvSpPr>
        <p:spPr>
          <a:xfrm>
            <a:off x="346428" y="1947470"/>
            <a:ext cx="8289572" cy="2542644"/>
          </a:xfrm>
        </p:spPr>
        <p:txBody>
          <a:bodyPr>
            <a:normAutofit/>
          </a:bodyPr>
          <a:lstStyle/>
          <a:p>
            <a:pPr marL="0" indent="0">
              <a:buNone/>
            </a:pPr>
            <a:r>
              <a:rPr kumimoji="1" lang="ja-JP" altLang="en-US" sz="4400" b="1" dirty="0">
                <a:solidFill>
                  <a:srgbClr val="1D3366"/>
                </a:solidFill>
              </a:rPr>
              <a:t>●生徒のためには</a:t>
            </a:r>
            <a:endParaRPr kumimoji="1" lang="en-US" altLang="ja-JP" sz="4400" b="1" dirty="0">
              <a:solidFill>
                <a:srgbClr val="1D3366"/>
              </a:solidFill>
            </a:endParaRPr>
          </a:p>
          <a:p>
            <a:pPr marL="0" indent="0">
              <a:buNone/>
            </a:pPr>
            <a:r>
              <a:rPr lang="ja-JP" altLang="en-US" sz="4400" b="1" dirty="0">
                <a:solidFill>
                  <a:srgbClr val="1D3366"/>
                </a:solidFill>
              </a:rPr>
              <a:t>　保護者にはどう</a:t>
            </a:r>
            <a:endParaRPr lang="en-US" altLang="ja-JP" sz="4400" b="1" dirty="0">
              <a:solidFill>
                <a:srgbClr val="1D3366"/>
              </a:solidFill>
            </a:endParaRPr>
          </a:p>
          <a:p>
            <a:pPr marL="0" indent="0">
              <a:buNone/>
            </a:pPr>
            <a:r>
              <a:rPr lang="ja-JP" altLang="en-US" sz="4400" b="1" dirty="0">
                <a:solidFill>
                  <a:srgbClr val="1D3366"/>
                </a:solidFill>
              </a:rPr>
              <a:t>　対応するのが良いのか</a:t>
            </a:r>
            <a:endParaRPr kumimoji="1" lang="ja-JP" altLang="en-US" sz="4400" b="1" dirty="0">
              <a:solidFill>
                <a:srgbClr val="1D3366"/>
              </a:solidFill>
            </a:endParaRPr>
          </a:p>
        </p:txBody>
      </p:sp>
      <p:sp>
        <p:nvSpPr>
          <p:cNvPr id="4" name="コンテンツ プレースホルダー 2">
            <a:extLst>
              <a:ext uri="{FF2B5EF4-FFF2-40B4-BE49-F238E27FC236}">
                <a16:creationId xmlns:a16="http://schemas.microsoft.com/office/drawing/2014/main" id="{001DC93C-8156-4E54-A273-1A75E3C56041}"/>
              </a:ext>
            </a:extLst>
          </p:cNvPr>
          <p:cNvSpPr txBox="1">
            <a:spLocks/>
          </p:cNvSpPr>
          <p:nvPr/>
        </p:nvSpPr>
        <p:spPr>
          <a:xfrm>
            <a:off x="346428" y="4549203"/>
            <a:ext cx="8289572" cy="15970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4400" b="1" dirty="0">
                <a:solidFill>
                  <a:srgbClr val="1D3366"/>
                </a:solidFill>
              </a:rPr>
              <a:t>●どう保護者をフォローすると　</a:t>
            </a:r>
            <a:endParaRPr lang="en-US" altLang="ja-JP" sz="4400" b="1" dirty="0">
              <a:solidFill>
                <a:srgbClr val="1D3366"/>
              </a:solidFill>
            </a:endParaRPr>
          </a:p>
          <a:p>
            <a:pPr marL="0" indent="0">
              <a:buFont typeface="Arial" panose="020B0604020202020204" pitchFamily="34" charset="0"/>
              <a:buNone/>
            </a:pPr>
            <a:r>
              <a:rPr lang="ja-JP" altLang="en-US" sz="4400" b="1" dirty="0">
                <a:solidFill>
                  <a:srgbClr val="1D3366"/>
                </a:solidFill>
              </a:rPr>
              <a:t>　喜んでもらえるか</a:t>
            </a:r>
          </a:p>
        </p:txBody>
      </p:sp>
      <p:sp>
        <p:nvSpPr>
          <p:cNvPr id="5" name="フッター プレースホルダー 4">
            <a:extLst>
              <a:ext uri="{FF2B5EF4-FFF2-40B4-BE49-F238E27FC236}">
                <a16:creationId xmlns:a16="http://schemas.microsoft.com/office/drawing/2014/main" id="{D88592AD-EC1C-4CEC-A23E-E22ACF388F58}"/>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6" name="スライド番号プレースホルダー 5">
            <a:extLst>
              <a:ext uri="{FF2B5EF4-FFF2-40B4-BE49-F238E27FC236}">
                <a16:creationId xmlns:a16="http://schemas.microsoft.com/office/drawing/2014/main" id="{DA78BF28-3425-4ED7-8DB6-4786B5124EAE}"/>
              </a:ext>
            </a:extLst>
          </p:cNvPr>
          <p:cNvSpPr>
            <a:spLocks noGrp="1"/>
          </p:cNvSpPr>
          <p:nvPr>
            <p:ph type="sldNum" sz="quarter" idx="12"/>
          </p:nvPr>
        </p:nvSpPr>
        <p:spPr/>
        <p:txBody>
          <a:bodyPr/>
          <a:lstStyle/>
          <a:p>
            <a:fld id="{B5D62F09-AEE8-4779-8435-5C6DE144FD35}" type="slidenum">
              <a:rPr kumimoji="1" lang="ja-JP" altLang="en-US" smtClean="0"/>
              <a:t>10</a:t>
            </a:fld>
            <a:endParaRPr kumimoji="1" lang="ja-JP" altLang="en-US"/>
          </a:p>
        </p:txBody>
      </p:sp>
    </p:spTree>
    <p:extLst>
      <p:ext uri="{BB962C8B-B14F-4D97-AF65-F5344CB8AC3E}">
        <p14:creationId xmlns:p14="http://schemas.microsoft.com/office/powerpoint/2010/main" val="64409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E2DF0746-4210-4FF2-B78F-D3F2F292D7E9}"/>
              </a:ext>
            </a:extLst>
          </p:cNvPr>
          <p:cNvPicPr>
            <a:picLocks noChangeAspect="1"/>
          </p:cNvPicPr>
          <p:nvPr/>
        </p:nvPicPr>
        <p:blipFill>
          <a:blip r:embed="rId2"/>
          <a:stretch>
            <a:fillRect/>
          </a:stretch>
        </p:blipFill>
        <p:spPr>
          <a:xfrm>
            <a:off x="470473" y="3182738"/>
            <a:ext cx="4083444" cy="3398683"/>
          </a:xfrm>
          <a:prstGeom prst="rect">
            <a:avLst/>
          </a:prstGeom>
          <a:ln>
            <a:solidFill>
              <a:srgbClr val="1D3366"/>
            </a:solidFill>
          </a:ln>
          <a:effectLst>
            <a:outerShdw blurRad="63500" sx="102000" sy="102000" algn="ctr" rotWithShape="0">
              <a:prstClr val="black">
                <a:alpha val="40000"/>
              </a:prstClr>
            </a:outerShdw>
          </a:effectLst>
        </p:spPr>
      </p:pic>
      <p:pic>
        <p:nvPicPr>
          <p:cNvPr id="7" name="図 6">
            <a:extLst>
              <a:ext uri="{FF2B5EF4-FFF2-40B4-BE49-F238E27FC236}">
                <a16:creationId xmlns:a16="http://schemas.microsoft.com/office/drawing/2014/main" id="{6978A724-78FD-45B0-80F7-77CD3165BD5B}"/>
              </a:ext>
            </a:extLst>
          </p:cNvPr>
          <p:cNvPicPr>
            <a:picLocks noChangeAspect="1"/>
          </p:cNvPicPr>
          <p:nvPr/>
        </p:nvPicPr>
        <p:blipFill>
          <a:blip r:embed="rId3"/>
          <a:stretch>
            <a:fillRect/>
          </a:stretch>
        </p:blipFill>
        <p:spPr>
          <a:xfrm>
            <a:off x="864035" y="1786455"/>
            <a:ext cx="3312197" cy="1200856"/>
          </a:xfrm>
          <a:prstGeom prst="rect">
            <a:avLst/>
          </a:prstGeom>
        </p:spPr>
      </p:pic>
      <p:pic>
        <p:nvPicPr>
          <p:cNvPr id="9" name="図 8">
            <a:extLst>
              <a:ext uri="{FF2B5EF4-FFF2-40B4-BE49-F238E27FC236}">
                <a16:creationId xmlns:a16="http://schemas.microsoft.com/office/drawing/2014/main" id="{923C9B83-F559-45F8-BD3D-5C3240680CB2}"/>
              </a:ext>
            </a:extLst>
          </p:cNvPr>
          <p:cNvPicPr>
            <a:picLocks noChangeAspect="1"/>
          </p:cNvPicPr>
          <p:nvPr/>
        </p:nvPicPr>
        <p:blipFill>
          <a:blip r:embed="rId4"/>
          <a:stretch>
            <a:fillRect/>
          </a:stretch>
        </p:blipFill>
        <p:spPr>
          <a:xfrm>
            <a:off x="120695" y="355758"/>
            <a:ext cx="5565245" cy="1025372"/>
          </a:xfrm>
          <a:prstGeom prst="rect">
            <a:avLst/>
          </a:prstGeom>
        </p:spPr>
      </p:pic>
      <p:pic>
        <p:nvPicPr>
          <p:cNvPr id="10" name="図 9">
            <a:extLst>
              <a:ext uri="{FF2B5EF4-FFF2-40B4-BE49-F238E27FC236}">
                <a16:creationId xmlns:a16="http://schemas.microsoft.com/office/drawing/2014/main" id="{80B7837A-53AB-448D-ABAF-BE628AF5B664}"/>
              </a:ext>
            </a:extLst>
          </p:cNvPr>
          <p:cNvPicPr>
            <a:picLocks noChangeAspect="1"/>
          </p:cNvPicPr>
          <p:nvPr/>
        </p:nvPicPr>
        <p:blipFill>
          <a:blip r:embed="rId5"/>
          <a:stretch>
            <a:fillRect/>
          </a:stretch>
        </p:blipFill>
        <p:spPr>
          <a:xfrm>
            <a:off x="4967770" y="1576557"/>
            <a:ext cx="3470897" cy="5102577"/>
          </a:xfrm>
          <a:prstGeom prst="rect">
            <a:avLst/>
          </a:prstGeom>
          <a:ln>
            <a:solidFill>
              <a:srgbClr val="1D3366"/>
            </a:solidFill>
          </a:ln>
          <a:effectLst>
            <a:outerShdw blurRad="63500" sx="102000" sy="102000" algn="ctr" rotWithShape="0">
              <a:prstClr val="black">
                <a:alpha val="40000"/>
              </a:prstClr>
            </a:outerShdw>
          </a:effectLst>
        </p:spPr>
      </p:pic>
      <p:sp>
        <p:nvSpPr>
          <p:cNvPr id="2" name="フッター プレースホルダー 1">
            <a:extLst>
              <a:ext uri="{FF2B5EF4-FFF2-40B4-BE49-F238E27FC236}">
                <a16:creationId xmlns:a16="http://schemas.microsoft.com/office/drawing/2014/main" id="{0C60E61B-E219-47C9-9E72-483CA65FBE7C}"/>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3" name="スライド番号プレースホルダー 2">
            <a:extLst>
              <a:ext uri="{FF2B5EF4-FFF2-40B4-BE49-F238E27FC236}">
                <a16:creationId xmlns:a16="http://schemas.microsoft.com/office/drawing/2014/main" id="{E75EDC9C-0BA0-4FD8-9B11-4B69CF663DC0}"/>
              </a:ext>
            </a:extLst>
          </p:cNvPr>
          <p:cNvSpPr>
            <a:spLocks noGrp="1"/>
          </p:cNvSpPr>
          <p:nvPr>
            <p:ph type="sldNum" sz="quarter" idx="12"/>
          </p:nvPr>
        </p:nvSpPr>
        <p:spPr/>
        <p:txBody>
          <a:bodyPr/>
          <a:lstStyle/>
          <a:p>
            <a:fld id="{B5D62F09-AEE8-4779-8435-5C6DE144FD35}" type="slidenum">
              <a:rPr kumimoji="1" lang="ja-JP" altLang="en-US" smtClean="0"/>
              <a:t>11</a:t>
            </a:fld>
            <a:endParaRPr kumimoji="1" lang="ja-JP" altLang="en-US"/>
          </a:p>
        </p:txBody>
      </p:sp>
    </p:spTree>
    <p:extLst>
      <p:ext uri="{BB962C8B-B14F-4D97-AF65-F5344CB8AC3E}">
        <p14:creationId xmlns:p14="http://schemas.microsoft.com/office/powerpoint/2010/main" val="773475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1DA21F01-CDCF-46A9-AC69-1638FFFC9140}"/>
              </a:ext>
            </a:extLst>
          </p:cNvPr>
          <p:cNvPicPr>
            <a:picLocks noChangeAspect="1"/>
          </p:cNvPicPr>
          <p:nvPr/>
        </p:nvPicPr>
        <p:blipFill>
          <a:blip r:embed="rId2"/>
          <a:stretch>
            <a:fillRect/>
          </a:stretch>
        </p:blipFill>
        <p:spPr>
          <a:xfrm>
            <a:off x="54961" y="1128889"/>
            <a:ext cx="4517039" cy="5057422"/>
          </a:xfrm>
          <a:prstGeom prst="rect">
            <a:avLst/>
          </a:prstGeom>
          <a:ln>
            <a:solidFill>
              <a:srgbClr val="1D3366"/>
            </a:solidFill>
          </a:ln>
          <a:effectLst>
            <a:outerShdw blurRad="63500" sx="102000" sy="102000" algn="ctr" rotWithShape="0">
              <a:prstClr val="black">
                <a:alpha val="40000"/>
              </a:prstClr>
            </a:outerShdw>
          </a:effectLst>
        </p:spPr>
      </p:pic>
      <p:pic>
        <p:nvPicPr>
          <p:cNvPr id="6" name="図 5">
            <a:extLst>
              <a:ext uri="{FF2B5EF4-FFF2-40B4-BE49-F238E27FC236}">
                <a16:creationId xmlns:a16="http://schemas.microsoft.com/office/drawing/2014/main" id="{967D5F6D-B9C4-42D0-8829-7A090A065187}"/>
              </a:ext>
            </a:extLst>
          </p:cNvPr>
          <p:cNvPicPr>
            <a:picLocks noChangeAspect="1"/>
          </p:cNvPicPr>
          <p:nvPr/>
        </p:nvPicPr>
        <p:blipFill>
          <a:blip r:embed="rId3"/>
          <a:stretch>
            <a:fillRect/>
          </a:stretch>
        </p:blipFill>
        <p:spPr>
          <a:xfrm>
            <a:off x="4607258" y="1128889"/>
            <a:ext cx="4481781" cy="5057422"/>
          </a:xfrm>
          <a:prstGeom prst="rect">
            <a:avLst/>
          </a:prstGeom>
          <a:ln>
            <a:solidFill>
              <a:srgbClr val="1D3366"/>
            </a:solidFill>
          </a:ln>
          <a:effectLst>
            <a:outerShdw blurRad="63500" sx="102000" sy="102000" algn="ctr" rotWithShape="0">
              <a:prstClr val="black">
                <a:alpha val="40000"/>
              </a:prstClr>
            </a:outerShdw>
          </a:effectLst>
        </p:spPr>
      </p:pic>
      <p:sp>
        <p:nvSpPr>
          <p:cNvPr id="2" name="正方形/長方形 1">
            <a:extLst>
              <a:ext uri="{FF2B5EF4-FFF2-40B4-BE49-F238E27FC236}">
                <a16:creationId xmlns:a16="http://schemas.microsoft.com/office/drawing/2014/main" id="{EB77E61C-C99F-41DE-A471-4B20E8D6E3AD}"/>
              </a:ext>
            </a:extLst>
          </p:cNvPr>
          <p:cNvSpPr/>
          <p:nvPr/>
        </p:nvSpPr>
        <p:spPr>
          <a:xfrm>
            <a:off x="321734" y="2257778"/>
            <a:ext cx="3753555" cy="620889"/>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ACCB7414-6E0B-4E41-A49D-132301718F58}"/>
              </a:ext>
            </a:extLst>
          </p:cNvPr>
          <p:cNvSpPr/>
          <p:nvPr/>
        </p:nvSpPr>
        <p:spPr>
          <a:xfrm>
            <a:off x="321734" y="3595511"/>
            <a:ext cx="2082800" cy="886178"/>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3A1C853B-561A-48A6-8E6E-FBBF7EEC5C07}"/>
              </a:ext>
            </a:extLst>
          </p:cNvPr>
          <p:cNvSpPr/>
          <p:nvPr/>
        </p:nvSpPr>
        <p:spPr>
          <a:xfrm>
            <a:off x="5064503" y="2743200"/>
            <a:ext cx="2476475" cy="474134"/>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 name="直線矢印コネクタ 9">
            <a:extLst>
              <a:ext uri="{FF2B5EF4-FFF2-40B4-BE49-F238E27FC236}">
                <a16:creationId xmlns:a16="http://schemas.microsoft.com/office/drawing/2014/main" id="{DC43A93E-4E35-43B3-A7F1-BEC8FEE54A6F}"/>
              </a:ext>
            </a:extLst>
          </p:cNvPr>
          <p:cNvCxnSpPr>
            <a:cxnSpLocks/>
          </p:cNvCxnSpPr>
          <p:nvPr/>
        </p:nvCxnSpPr>
        <p:spPr>
          <a:xfrm flipV="1">
            <a:off x="7337778" y="3036711"/>
            <a:ext cx="0" cy="1817513"/>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602463DE-C0F0-4E46-A025-069E42E4B800}"/>
              </a:ext>
            </a:extLst>
          </p:cNvPr>
          <p:cNvCxnSpPr>
            <a:cxnSpLocks/>
          </p:cNvCxnSpPr>
          <p:nvPr/>
        </p:nvCxnSpPr>
        <p:spPr>
          <a:xfrm flipV="1">
            <a:off x="3855156" y="2585157"/>
            <a:ext cx="0" cy="2269066"/>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0222BCAC-4E23-4E8D-B0E3-ACEB526EB5B9}"/>
              </a:ext>
            </a:extLst>
          </p:cNvPr>
          <p:cNvCxnSpPr>
            <a:cxnSpLocks/>
          </p:cNvCxnSpPr>
          <p:nvPr/>
        </p:nvCxnSpPr>
        <p:spPr>
          <a:xfrm flipV="1">
            <a:off x="2760134" y="2878668"/>
            <a:ext cx="0" cy="1975555"/>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98B9AE80-645C-4110-832A-9E9A0A8D428C}"/>
              </a:ext>
            </a:extLst>
          </p:cNvPr>
          <p:cNvCxnSpPr>
            <a:cxnSpLocks/>
          </p:cNvCxnSpPr>
          <p:nvPr/>
        </p:nvCxnSpPr>
        <p:spPr>
          <a:xfrm flipV="1">
            <a:off x="1969911" y="3798713"/>
            <a:ext cx="0" cy="105551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a:extLst>
              <a:ext uri="{FF2B5EF4-FFF2-40B4-BE49-F238E27FC236}">
                <a16:creationId xmlns:a16="http://schemas.microsoft.com/office/drawing/2014/main" id="{626C4273-0047-4B34-8856-DACF2819E26A}"/>
              </a:ext>
            </a:extLst>
          </p:cNvPr>
          <p:cNvSpPr txBox="1"/>
          <p:nvPr/>
        </p:nvSpPr>
        <p:spPr>
          <a:xfrm>
            <a:off x="651933" y="419402"/>
            <a:ext cx="3093155" cy="523220"/>
          </a:xfrm>
          <a:prstGeom prst="rect">
            <a:avLst/>
          </a:prstGeom>
          <a:ln>
            <a:solidFill>
              <a:srgbClr val="1D3366"/>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2800" b="1" dirty="0">
                <a:solidFill>
                  <a:srgbClr val="1D3366"/>
                </a:solidFill>
              </a:rPr>
              <a:t>一番いやなこと</a:t>
            </a:r>
          </a:p>
        </p:txBody>
      </p:sp>
      <p:sp>
        <p:nvSpPr>
          <p:cNvPr id="20" name="テキスト ボックス 19">
            <a:extLst>
              <a:ext uri="{FF2B5EF4-FFF2-40B4-BE49-F238E27FC236}">
                <a16:creationId xmlns:a16="http://schemas.microsoft.com/office/drawing/2014/main" id="{EC7D771A-9A2F-46CA-967D-6D3CFBFA2995}"/>
              </a:ext>
            </a:extLst>
          </p:cNvPr>
          <p:cNvSpPr txBox="1"/>
          <p:nvPr/>
        </p:nvSpPr>
        <p:spPr>
          <a:xfrm>
            <a:off x="5301570" y="397681"/>
            <a:ext cx="3093155" cy="523220"/>
          </a:xfrm>
          <a:prstGeom prst="rect">
            <a:avLst/>
          </a:prstGeom>
          <a:ln>
            <a:solidFill>
              <a:srgbClr val="1D3366"/>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2800" b="1" dirty="0">
                <a:solidFill>
                  <a:srgbClr val="1D3366"/>
                </a:solidFill>
              </a:rPr>
              <a:t>一番不安なこと</a:t>
            </a:r>
          </a:p>
        </p:txBody>
      </p:sp>
      <p:cxnSp>
        <p:nvCxnSpPr>
          <p:cNvPr id="23" name="直線コネクタ 22">
            <a:extLst>
              <a:ext uri="{FF2B5EF4-FFF2-40B4-BE49-F238E27FC236}">
                <a16:creationId xmlns:a16="http://schemas.microsoft.com/office/drawing/2014/main" id="{DC41A4C2-5232-4537-A978-0973CBEB88B0}"/>
              </a:ext>
            </a:extLst>
          </p:cNvPr>
          <p:cNvCxnSpPr/>
          <p:nvPr/>
        </p:nvCxnSpPr>
        <p:spPr>
          <a:xfrm>
            <a:off x="2669823" y="5937956"/>
            <a:ext cx="984954"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フッター プレースホルダー 2">
            <a:extLst>
              <a:ext uri="{FF2B5EF4-FFF2-40B4-BE49-F238E27FC236}">
                <a16:creationId xmlns:a16="http://schemas.microsoft.com/office/drawing/2014/main" id="{B934447D-9D5D-4D99-914F-F638580A9AFD}"/>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4" name="スライド番号プレースホルダー 3">
            <a:extLst>
              <a:ext uri="{FF2B5EF4-FFF2-40B4-BE49-F238E27FC236}">
                <a16:creationId xmlns:a16="http://schemas.microsoft.com/office/drawing/2014/main" id="{B92381E3-D245-4FAD-B27D-900CAC379C5F}"/>
              </a:ext>
            </a:extLst>
          </p:cNvPr>
          <p:cNvSpPr>
            <a:spLocks noGrp="1"/>
          </p:cNvSpPr>
          <p:nvPr>
            <p:ph type="sldNum" sz="quarter" idx="12"/>
          </p:nvPr>
        </p:nvSpPr>
        <p:spPr/>
        <p:txBody>
          <a:bodyPr/>
          <a:lstStyle/>
          <a:p>
            <a:fld id="{B5D62F09-AEE8-4779-8435-5C6DE144FD35}" type="slidenum">
              <a:rPr kumimoji="1" lang="ja-JP" altLang="en-US" smtClean="0"/>
              <a:t>12</a:t>
            </a:fld>
            <a:endParaRPr kumimoji="1" lang="ja-JP" altLang="en-US"/>
          </a:p>
        </p:txBody>
      </p:sp>
    </p:spTree>
    <p:extLst>
      <p:ext uri="{BB962C8B-B14F-4D97-AF65-F5344CB8AC3E}">
        <p14:creationId xmlns:p14="http://schemas.microsoft.com/office/powerpoint/2010/main" val="18958504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E63D6D4-6209-4907-A072-0DBBFD8E2F4A}"/>
              </a:ext>
            </a:extLst>
          </p:cNvPr>
          <p:cNvSpPr>
            <a:spLocks noGrp="1"/>
          </p:cNvSpPr>
          <p:nvPr>
            <p:ph idx="1"/>
          </p:nvPr>
        </p:nvSpPr>
        <p:spPr>
          <a:xfrm>
            <a:off x="335139" y="3076223"/>
            <a:ext cx="8673394" cy="2542644"/>
          </a:xfrm>
        </p:spPr>
        <p:txBody>
          <a:bodyPr>
            <a:normAutofit/>
          </a:bodyPr>
          <a:lstStyle/>
          <a:p>
            <a:pPr marL="0" indent="0">
              <a:buNone/>
            </a:pPr>
            <a:r>
              <a:rPr kumimoji="1" lang="ja-JP" altLang="en-US" sz="6600" b="1" dirty="0">
                <a:solidFill>
                  <a:srgbClr val="1D3366"/>
                </a:solidFill>
              </a:rPr>
              <a:t>●オンライン保護者会</a:t>
            </a:r>
          </a:p>
        </p:txBody>
      </p:sp>
      <p:sp>
        <p:nvSpPr>
          <p:cNvPr id="4" name="フッター プレースホルダー 3">
            <a:extLst>
              <a:ext uri="{FF2B5EF4-FFF2-40B4-BE49-F238E27FC236}">
                <a16:creationId xmlns:a16="http://schemas.microsoft.com/office/drawing/2014/main" id="{48C393C5-813A-4A3B-A5A5-DD42CC136CB8}"/>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7914D491-10CE-4DA2-B68D-47AFA1CD2999}"/>
              </a:ext>
            </a:extLst>
          </p:cNvPr>
          <p:cNvSpPr>
            <a:spLocks noGrp="1"/>
          </p:cNvSpPr>
          <p:nvPr>
            <p:ph type="sldNum" sz="quarter" idx="12"/>
          </p:nvPr>
        </p:nvSpPr>
        <p:spPr/>
        <p:txBody>
          <a:bodyPr/>
          <a:lstStyle/>
          <a:p>
            <a:fld id="{B5D62F09-AEE8-4779-8435-5C6DE144FD35}" type="slidenum">
              <a:rPr kumimoji="1" lang="ja-JP" altLang="en-US" smtClean="0"/>
              <a:t>13</a:t>
            </a:fld>
            <a:endParaRPr kumimoji="1" lang="ja-JP" altLang="en-US"/>
          </a:p>
        </p:txBody>
      </p:sp>
    </p:spTree>
    <p:extLst>
      <p:ext uri="{BB962C8B-B14F-4D97-AF65-F5344CB8AC3E}">
        <p14:creationId xmlns:p14="http://schemas.microsoft.com/office/powerpoint/2010/main" val="121360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E63D6D4-6209-4907-A072-0DBBFD8E2F4A}"/>
              </a:ext>
            </a:extLst>
          </p:cNvPr>
          <p:cNvSpPr>
            <a:spLocks noGrp="1"/>
          </p:cNvSpPr>
          <p:nvPr>
            <p:ph idx="1"/>
          </p:nvPr>
        </p:nvSpPr>
        <p:spPr>
          <a:xfrm>
            <a:off x="335139" y="3076223"/>
            <a:ext cx="8673394" cy="2542644"/>
          </a:xfrm>
        </p:spPr>
        <p:txBody>
          <a:bodyPr>
            <a:normAutofit/>
          </a:bodyPr>
          <a:lstStyle/>
          <a:p>
            <a:pPr marL="0" indent="0">
              <a:buNone/>
            </a:pPr>
            <a:r>
              <a:rPr lang="ja-JP" altLang="en-US" sz="6600" b="1" dirty="0">
                <a:solidFill>
                  <a:srgbClr val="1D3366"/>
                </a:solidFill>
              </a:rPr>
              <a:t>　　　　補足</a:t>
            </a:r>
            <a:endParaRPr kumimoji="1" lang="ja-JP" altLang="en-US" sz="6600" b="1" dirty="0">
              <a:solidFill>
                <a:srgbClr val="1D3366"/>
              </a:solidFill>
            </a:endParaRPr>
          </a:p>
        </p:txBody>
      </p:sp>
      <p:sp>
        <p:nvSpPr>
          <p:cNvPr id="4" name="フッター プレースホルダー 3">
            <a:extLst>
              <a:ext uri="{FF2B5EF4-FFF2-40B4-BE49-F238E27FC236}">
                <a16:creationId xmlns:a16="http://schemas.microsoft.com/office/drawing/2014/main" id="{D4369471-4F46-4B38-B4D4-59550AF4CD9E}"/>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D054E037-132D-4FC7-A4BF-8BD4211E820E}"/>
              </a:ext>
            </a:extLst>
          </p:cNvPr>
          <p:cNvSpPr>
            <a:spLocks noGrp="1"/>
          </p:cNvSpPr>
          <p:nvPr>
            <p:ph type="sldNum" sz="quarter" idx="12"/>
          </p:nvPr>
        </p:nvSpPr>
        <p:spPr/>
        <p:txBody>
          <a:bodyPr/>
          <a:lstStyle/>
          <a:p>
            <a:fld id="{B5D62F09-AEE8-4779-8435-5C6DE144FD35}" type="slidenum">
              <a:rPr kumimoji="1" lang="ja-JP" altLang="en-US" smtClean="0"/>
              <a:t>14</a:t>
            </a:fld>
            <a:endParaRPr kumimoji="1" lang="ja-JP" altLang="en-US"/>
          </a:p>
        </p:txBody>
      </p:sp>
    </p:spTree>
    <p:extLst>
      <p:ext uri="{BB962C8B-B14F-4D97-AF65-F5344CB8AC3E}">
        <p14:creationId xmlns:p14="http://schemas.microsoft.com/office/powerpoint/2010/main" val="2697205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A298E-015F-4256-8044-FC07F3E9609A}"/>
              </a:ext>
            </a:extLst>
          </p:cNvPr>
          <p:cNvSpPr>
            <a:spLocks noGrp="1"/>
          </p:cNvSpPr>
          <p:nvPr>
            <p:ph type="title"/>
          </p:nvPr>
        </p:nvSpPr>
        <p:spPr/>
        <p:txBody>
          <a:bodyPr/>
          <a:lstStyle/>
          <a:p>
            <a:r>
              <a:rPr kumimoji="1" lang="ja-JP" altLang="en-US" dirty="0"/>
              <a:t>基本動作例①　声　</a:t>
            </a:r>
          </a:p>
        </p:txBody>
      </p:sp>
      <p:sp>
        <p:nvSpPr>
          <p:cNvPr id="3" name="コンテンツ プレースホルダー 2">
            <a:extLst>
              <a:ext uri="{FF2B5EF4-FFF2-40B4-BE49-F238E27FC236}">
                <a16:creationId xmlns:a16="http://schemas.microsoft.com/office/drawing/2014/main" id="{C4800A13-A209-47EB-9F4C-0D9A232F5796}"/>
              </a:ext>
            </a:extLst>
          </p:cNvPr>
          <p:cNvSpPr>
            <a:spLocks noGrp="1"/>
          </p:cNvSpPr>
          <p:nvPr>
            <p:ph idx="1"/>
          </p:nvPr>
        </p:nvSpPr>
        <p:spPr>
          <a:xfrm>
            <a:off x="451556" y="1490134"/>
            <a:ext cx="8063794" cy="5192888"/>
          </a:xfrm>
        </p:spPr>
        <p:txBody>
          <a:bodyPr>
            <a:normAutofit fontScale="77500" lnSpcReduction="20000"/>
          </a:bodyPr>
          <a:lstStyle/>
          <a:p>
            <a:pPr marL="0" indent="0">
              <a:buNone/>
            </a:pPr>
            <a:r>
              <a:rPr kumimoji="1" lang="ja-JP" altLang="en-US" dirty="0"/>
              <a:t>・「えー」「あー」「うー」などの無駄な間投詞の排除努力</a:t>
            </a:r>
            <a:endParaRPr kumimoji="1" lang="en-US" altLang="ja-JP" dirty="0"/>
          </a:p>
          <a:p>
            <a:pPr marL="0" indent="0">
              <a:buNone/>
            </a:pPr>
            <a:endParaRPr lang="en-US" altLang="ja-JP" dirty="0"/>
          </a:p>
          <a:p>
            <a:pPr marL="0" indent="0">
              <a:buNone/>
            </a:pPr>
            <a:r>
              <a:rPr kumimoji="1" lang="ja-JP" altLang="en-US" dirty="0"/>
              <a:t>・厳しい喋り方、生徒の呼び方など</a:t>
            </a:r>
            <a:endParaRPr kumimoji="1" lang="en-US" altLang="ja-JP" dirty="0"/>
          </a:p>
          <a:p>
            <a:pPr marL="0" indent="0">
              <a:buNone/>
            </a:pPr>
            <a:endParaRPr lang="en-US" altLang="ja-JP" dirty="0"/>
          </a:p>
          <a:p>
            <a:pPr marL="0" indent="0">
              <a:buNone/>
            </a:pPr>
            <a:r>
              <a:rPr kumimoji="1" lang="ja-JP" altLang="en-US" dirty="0"/>
              <a:t>・叱り方、注意の仕方</a:t>
            </a:r>
            <a:endParaRPr kumimoji="1" lang="en-US" altLang="ja-JP" dirty="0"/>
          </a:p>
          <a:p>
            <a:pPr marL="0" indent="0">
              <a:buNone/>
            </a:pPr>
            <a:endParaRPr kumimoji="1" lang="en-US" altLang="ja-JP" dirty="0"/>
          </a:p>
          <a:p>
            <a:pPr marL="0" indent="0">
              <a:buNone/>
            </a:pPr>
            <a:r>
              <a:rPr lang="ja-JP" altLang="en-US" dirty="0"/>
              <a:t>・声の大きさ</a:t>
            </a:r>
            <a:endParaRPr lang="en-US" altLang="ja-JP" dirty="0"/>
          </a:p>
          <a:p>
            <a:pPr marL="0" indent="0">
              <a:buNone/>
            </a:pPr>
            <a:r>
              <a:rPr lang="ja-JP" altLang="en-US" dirty="0"/>
              <a:t>大きな声を出すほど、</a:t>
            </a:r>
            <a:r>
              <a:rPr lang="en-US" altLang="ja-JP" dirty="0"/>
              <a:t>ZOOM </a:t>
            </a:r>
            <a:r>
              <a:rPr lang="ja-JP" altLang="en-US" dirty="0"/>
              <a:t>側で自動制御プログラムが働く。</a:t>
            </a:r>
            <a:endParaRPr lang="en-US" altLang="ja-JP" dirty="0"/>
          </a:p>
          <a:p>
            <a:pPr marL="0" indent="0">
              <a:buNone/>
            </a:pPr>
            <a:r>
              <a:rPr lang="ja-JP" altLang="en-US" dirty="0"/>
              <a:t>→「オーディオ設定」からマイク音量を固定も可能</a:t>
            </a:r>
            <a:endParaRPr lang="en-US" altLang="ja-JP" dirty="0"/>
          </a:p>
          <a:p>
            <a:pPr marL="0" indent="0">
              <a:buNone/>
            </a:pPr>
            <a:endParaRPr kumimoji="1" lang="en-US" altLang="ja-JP" dirty="0"/>
          </a:p>
          <a:p>
            <a:pPr marL="0" indent="0">
              <a:buNone/>
            </a:pPr>
            <a:r>
              <a:rPr lang="ja-JP" altLang="en-US" dirty="0"/>
              <a:t>・スピード　</a:t>
            </a:r>
            <a:r>
              <a:rPr lang="en-US" altLang="ja-JP" dirty="0"/>
              <a:t>1.2</a:t>
            </a:r>
            <a:r>
              <a:rPr lang="ja-JP" altLang="en-US" dirty="0"/>
              <a:t>倍～</a:t>
            </a:r>
            <a:r>
              <a:rPr lang="en-US" altLang="ja-JP" dirty="0"/>
              <a:t>1.5</a:t>
            </a:r>
            <a:r>
              <a:rPr lang="ja-JP" altLang="en-US" dirty="0"/>
              <a:t>倍</a:t>
            </a:r>
            <a:endParaRPr lang="en-US" altLang="ja-JP" dirty="0"/>
          </a:p>
          <a:p>
            <a:pPr marL="0" indent="0">
              <a:buNone/>
            </a:pPr>
            <a:endParaRPr kumimoji="1" lang="en-US" altLang="ja-JP" dirty="0"/>
          </a:p>
          <a:p>
            <a:pPr marL="0" indent="0">
              <a:buNone/>
            </a:pPr>
            <a:r>
              <a:rPr lang="ja-JP" altLang="en-US" dirty="0"/>
              <a:t>・明るいテンション　　　＊　「ソ」の音</a:t>
            </a:r>
            <a:endParaRPr kumimoji="1" lang="en-US" altLang="ja-JP" dirty="0"/>
          </a:p>
        </p:txBody>
      </p:sp>
      <p:sp>
        <p:nvSpPr>
          <p:cNvPr id="4" name="フッター プレースホルダー 3">
            <a:extLst>
              <a:ext uri="{FF2B5EF4-FFF2-40B4-BE49-F238E27FC236}">
                <a16:creationId xmlns:a16="http://schemas.microsoft.com/office/drawing/2014/main" id="{0CE2E508-3E56-4A2D-8B5E-8605DED84A20}"/>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715675AC-A9BA-4935-B70F-F99397471507}"/>
              </a:ext>
            </a:extLst>
          </p:cNvPr>
          <p:cNvSpPr>
            <a:spLocks noGrp="1"/>
          </p:cNvSpPr>
          <p:nvPr>
            <p:ph type="sldNum" sz="quarter" idx="12"/>
          </p:nvPr>
        </p:nvSpPr>
        <p:spPr/>
        <p:txBody>
          <a:bodyPr/>
          <a:lstStyle/>
          <a:p>
            <a:fld id="{B5D62F09-AEE8-4779-8435-5C6DE144FD35}" type="slidenum">
              <a:rPr kumimoji="1" lang="ja-JP" altLang="en-US" smtClean="0"/>
              <a:t>15</a:t>
            </a:fld>
            <a:endParaRPr kumimoji="1" lang="ja-JP" altLang="en-US"/>
          </a:p>
        </p:txBody>
      </p:sp>
    </p:spTree>
    <p:extLst>
      <p:ext uri="{BB962C8B-B14F-4D97-AF65-F5344CB8AC3E}">
        <p14:creationId xmlns:p14="http://schemas.microsoft.com/office/powerpoint/2010/main" val="4152266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A298E-015F-4256-8044-FC07F3E9609A}"/>
              </a:ext>
            </a:extLst>
          </p:cNvPr>
          <p:cNvSpPr>
            <a:spLocks noGrp="1"/>
          </p:cNvSpPr>
          <p:nvPr>
            <p:ph type="title"/>
          </p:nvPr>
        </p:nvSpPr>
        <p:spPr/>
        <p:txBody>
          <a:bodyPr/>
          <a:lstStyle/>
          <a:p>
            <a:r>
              <a:rPr kumimoji="1" lang="ja-JP" altLang="en-US" dirty="0"/>
              <a:t>基本動作例②　動き</a:t>
            </a:r>
          </a:p>
        </p:txBody>
      </p:sp>
      <p:sp>
        <p:nvSpPr>
          <p:cNvPr id="3" name="コンテンツ プレースホルダー 2">
            <a:extLst>
              <a:ext uri="{FF2B5EF4-FFF2-40B4-BE49-F238E27FC236}">
                <a16:creationId xmlns:a16="http://schemas.microsoft.com/office/drawing/2014/main" id="{C4800A13-A209-47EB-9F4C-0D9A232F5796}"/>
              </a:ext>
            </a:extLst>
          </p:cNvPr>
          <p:cNvSpPr>
            <a:spLocks noGrp="1"/>
          </p:cNvSpPr>
          <p:nvPr>
            <p:ph idx="1"/>
          </p:nvPr>
        </p:nvSpPr>
        <p:spPr>
          <a:xfrm>
            <a:off x="451556" y="1825624"/>
            <a:ext cx="8063794" cy="4800953"/>
          </a:xfrm>
        </p:spPr>
        <p:txBody>
          <a:bodyPr>
            <a:normAutofit fontScale="85000" lnSpcReduction="20000"/>
          </a:bodyPr>
          <a:lstStyle/>
          <a:p>
            <a:pPr marL="0" indent="0">
              <a:buNone/>
            </a:pPr>
            <a:r>
              <a:rPr kumimoji="1" lang="ja-JP" altLang="en-US" dirty="0"/>
              <a:t>・</a:t>
            </a:r>
            <a:r>
              <a:rPr lang="ja-JP" altLang="en-US" dirty="0"/>
              <a:t>身だしなみ、姿勢：</a:t>
            </a:r>
            <a:r>
              <a:rPr kumimoji="1" lang="ja-JP" altLang="en-US" dirty="0"/>
              <a:t>手のぶらつきなど七癖の修正</a:t>
            </a:r>
            <a:endParaRPr kumimoji="1" lang="en-US" altLang="ja-JP" dirty="0"/>
          </a:p>
          <a:p>
            <a:pPr marL="0" indent="0">
              <a:buNone/>
            </a:pPr>
            <a:endParaRPr kumimoji="1" lang="en-US" altLang="ja-JP" dirty="0"/>
          </a:p>
          <a:p>
            <a:pPr marL="0" indent="0">
              <a:buNone/>
            </a:pPr>
            <a:r>
              <a:rPr lang="ja-JP" altLang="en-US" dirty="0"/>
              <a:t>・板書の字の大きさや色使い、狭い空間での魅せ方</a:t>
            </a:r>
            <a:endParaRPr lang="en-US" altLang="ja-JP" dirty="0"/>
          </a:p>
          <a:p>
            <a:pPr marL="0" indent="0">
              <a:buNone/>
            </a:pPr>
            <a:r>
              <a:rPr lang="ja-JP" altLang="en-US" dirty="0"/>
              <a:t>　使う色は少なく→生徒の目の動き、空間把握力注意</a:t>
            </a:r>
            <a:endParaRPr lang="en-US" altLang="ja-JP" dirty="0"/>
          </a:p>
          <a:p>
            <a:pPr marL="0" indent="0">
              <a:buNone/>
            </a:pPr>
            <a:endParaRPr kumimoji="1" lang="en-US" altLang="ja-JP" dirty="0"/>
          </a:p>
          <a:p>
            <a:pPr marL="0" indent="0">
              <a:buNone/>
            </a:pPr>
            <a:r>
              <a:rPr kumimoji="1" lang="ja-JP" altLang="en-US" dirty="0"/>
              <a:t>・演出：手振りは大きく、身振りは小さく</a:t>
            </a:r>
            <a:endParaRPr kumimoji="1" lang="en-US" altLang="ja-JP" dirty="0"/>
          </a:p>
          <a:p>
            <a:pPr marL="0" indent="0">
              <a:buNone/>
            </a:pPr>
            <a:endParaRPr lang="en-US" altLang="ja-JP" dirty="0"/>
          </a:p>
          <a:p>
            <a:pPr marL="0" indent="0">
              <a:buNone/>
            </a:pPr>
            <a:r>
              <a:rPr kumimoji="1" lang="ja-JP" altLang="en-US" dirty="0"/>
              <a:t>・共感を得るための基本発問や指示　*簡単に動けるもの</a:t>
            </a:r>
            <a:endParaRPr kumimoji="1" lang="en-US" altLang="ja-JP" dirty="0"/>
          </a:p>
          <a:p>
            <a:pPr marL="0" indent="0">
              <a:buNone/>
            </a:pPr>
            <a:endParaRPr lang="en-US" altLang="ja-JP" dirty="0"/>
          </a:p>
          <a:p>
            <a:pPr marL="0" indent="0">
              <a:buNone/>
            </a:pPr>
            <a:r>
              <a:rPr kumimoji="1" lang="ja-JP" altLang="en-US" dirty="0"/>
              <a:t>・視線の意識（カメラ）　</a:t>
            </a:r>
            <a:endParaRPr kumimoji="1" lang="en-US" altLang="ja-JP" dirty="0"/>
          </a:p>
          <a:p>
            <a:pPr marL="0" indent="0">
              <a:buNone/>
            </a:pPr>
            <a:r>
              <a:rPr kumimoji="1" lang="ja-JP" altLang="en-US" dirty="0"/>
              <a:t>　⇒　共有・レンズ・レンズ・共有　</a:t>
            </a:r>
            <a:endParaRPr kumimoji="1" lang="en-US" altLang="ja-JP" dirty="0"/>
          </a:p>
          <a:p>
            <a:pPr marL="0" indent="0">
              <a:buNone/>
            </a:pPr>
            <a:r>
              <a:rPr lang="ja-JP" altLang="en-US" dirty="0"/>
              <a:t>　共有画面</a:t>
            </a:r>
            <a:r>
              <a:rPr kumimoji="1" lang="ja-JP" altLang="en-US" dirty="0"/>
              <a:t>を見ての生徒指導だが、生徒視点の意識</a:t>
            </a:r>
            <a:endParaRPr kumimoji="1" lang="en-US" altLang="ja-JP" dirty="0"/>
          </a:p>
          <a:p>
            <a:pPr marL="0" indent="0">
              <a:buNone/>
            </a:pPr>
            <a:endParaRPr lang="en-US" altLang="ja-JP" dirty="0"/>
          </a:p>
        </p:txBody>
      </p:sp>
      <p:sp>
        <p:nvSpPr>
          <p:cNvPr id="4" name="フッター プレースホルダー 3">
            <a:extLst>
              <a:ext uri="{FF2B5EF4-FFF2-40B4-BE49-F238E27FC236}">
                <a16:creationId xmlns:a16="http://schemas.microsoft.com/office/drawing/2014/main" id="{0C14E38A-174B-40AC-9147-37FFBA9F52DB}"/>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55844EFF-AA1A-4046-B941-51EBD6A910CD}"/>
              </a:ext>
            </a:extLst>
          </p:cNvPr>
          <p:cNvSpPr>
            <a:spLocks noGrp="1"/>
          </p:cNvSpPr>
          <p:nvPr>
            <p:ph type="sldNum" sz="quarter" idx="12"/>
          </p:nvPr>
        </p:nvSpPr>
        <p:spPr/>
        <p:txBody>
          <a:bodyPr/>
          <a:lstStyle/>
          <a:p>
            <a:fld id="{B5D62F09-AEE8-4779-8435-5C6DE144FD35}" type="slidenum">
              <a:rPr kumimoji="1" lang="ja-JP" altLang="en-US" smtClean="0"/>
              <a:t>16</a:t>
            </a:fld>
            <a:endParaRPr kumimoji="1" lang="ja-JP" altLang="en-US"/>
          </a:p>
        </p:txBody>
      </p:sp>
    </p:spTree>
    <p:extLst>
      <p:ext uri="{BB962C8B-B14F-4D97-AF65-F5344CB8AC3E}">
        <p14:creationId xmlns:p14="http://schemas.microsoft.com/office/powerpoint/2010/main" val="2885149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09ADD5-6D05-4ED2-ABDE-533D3C64BA50}"/>
              </a:ext>
            </a:extLst>
          </p:cNvPr>
          <p:cNvSpPr/>
          <p:nvPr/>
        </p:nvSpPr>
        <p:spPr>
          <a:xfrm>
            <a:off x="0" y="2027156"/>
            <a:ext cx="9144000" cy="3416320"/>
          </a:xfrm>
          <a:prstGeom prst="rect">
            <a:avLst/>
          </a:prstGeom>
          <a:solidFill>
            <a:srgbClr val="1D3366"/>
          </a:solidFill>
        </p:spPr>
        <p:txBody>
          <a:bodyPr wrap="square" lIns="91440" tIns="45720" rIns="91440" bIns="45720">
            <a:spAutoFit/>
          </a:bodyPr>
          <a:lstStyle/>
          <a:p>
            <a:pPr algn="ctr"/>
            <a:endParaRPr lang="en-US" altLang="ja-JP" sz="5400" b="1" cap="none" spc="0" dirty="0">
              <a:ln w="0"/>
              <a:solidFill>
                <a:schemeClr val="bg1"/>
              </a:solidFill>
              <a:effectLst>
                <a:outerShdw blurRad="38100" dist="25400" dir="5400000" algn="ctr" rotWithShape="0">
                  <a:srgbClr val="6E747A">
                    <a:alpha val="43000"/>
                  </a:srgbClr>
                </a:outerShdw>
              </a:effectLst>
            </a:endParaRPr>
          </a:p>
          <a:p>
            <a:pPr algn="ctr"/>
            <a:r>
              <a:rPr lang="ja-JP" altLang="en-US" sz="5400" b="1" dirty="0">
                <a:ln w="0"/>
                <a:solidFill>
                  <a:schemeClr val="bg1"/>
                </a:solidFill>
                <a:effectLst>
                  <a:outerShdw blurRad="38100" dist="25400" dir="5400000" algn="ctr" rotWithShape="0">
                    <a:srgbClr val="6E747A">
                      <a:alpha val="43000"/>
                    </a:srgbClr>
                  </a:outerShdw>
                </a:effectLst>
              </a:rPr>
              <a:t>２</a:t>
            </a:r>
            <a:r>
              <a:rPr lang="ja-JP" altLang="en-US" sz="5400" b="1" cap="none" spc="0" dirty="0">
                <a:ln w="0"/>
                <a:solidFill>
                  <a:schemeClr val="bg1"/>
                </a:solidFill>
                <a:effectLst>
                  <a:outerShdw blurRad="38100" dist="25400" dir="5400000" algn="ctr" rotWithShape="0">
                    <a:srgbClr val="6E747A">
                      <a:alpha val="43000"/>
                    </a:srgbClr>
                  </a:outerShdw>
                </a:effectLst>
              </a:rPr>
              <a:t>．オンライン指導の</a:t>
            </a:r>
            <a:endParaRPr lang="en-US" altLang="ja-JP" sz="5400" b="1" cap="none" spc="0" dirty="0">
              <a:ln w="0"/>
              <a:solidFill>
                <a:schemeClr val="bg1"/>
              </a:solidFill>
              <a:effectLst>
                <a:outerShdw blurRad="38100" dist="25400" dir="5400000" algn="ctr" rotWithShape="0">
                  <a:srgbClr val="6E747A">
                    <a:alpha val="43000"/>
                  </a:srgbClr>
                </a:outerShdw>
              </a:effectLst>
            </a:endParaRPr>
          </a:p>
          <a:p>
            <a:pPr algn="ctr"/>
            <a:r>
              <a:rPr lang="ja-JP" altLang="en-US" sz="5400" b="1" cap="none" spc="0" dirty="0">
                <a:ln w="0"/>
                <a:solidFill>
                  <a:schemeClr val="bg1"/>
                </a:solidFill>
                <a:effectLst>
                  <a:outerShdw blurRad="38100" dist="25400" dir="5400000" algn="ctr" rotWithShape="0">
                    <a:srgbClr val="6E747A">
                      <a:alpha val="43000"/>
                    </a:srgbClr>
                  </a:outerShdw>
                </a:effectLst>
              </a:rPr>
              <a:t>リスク管理</a:t>
            </a:r>
            <a:endParaRPr lang="en-US" altLang="ja-JP" sz="5400" b="1" cap="none" spc="0" dirty="0">
              <a:ln w="0"/>
              <a:solidFill>
                <a:schemeClr val="bg1"/>
              </a:solidFill>
              <a:effectLst>
                <a:outerShdw blurRad="38100" dist="25400" dir="5400000" algn="ctr" rotWithShape="0">
                  <a:srgbClr val="6E747A">
                    <a:alpha val="43000"/>
                  </a:srgbClr>
                </a:outerShdw>
              </a:effectLst>
            </a:endParaRPr>
          </a:p>
          <a:p>
            <a:pPr algn="ctr"/>
            <a:endParaRPr lang="en-US" altLang="ja-JP" sz="5400" b="1" cap="none" spc="0" dirty="0">
              <a:ln w="0"/>
              <a:solidFill>
                <a:schemeClr val="bg1"/>
              </a:solidFill>
              <a:effectLst>
                <a:outerShdw blurRad="38100" dist="25400" dir="5400000" algn="ctr" rotWithShape="0">
                  <a:srgbClr val="6E747A">
                    <a:alpha val="43000"/>
                  </a:srgbClr>
                </a:outerShdw>
              </a:effectLst>
            </a:endParaRPr>
          </a:p>
        </p:txBody>
      </p:sp>
      <p:sp>
        <p:nvSpPr>
          <p:cNvPr id="2" name="フッター プレースホルダー 1">
            <a:extLst>
              <a:ext uri="{FF2B5EF4-FFF2-40B4-BE49-F238E27FC236}">
                <a16:creationId xmlns:a16="http://schemas.microsoft.com/office/drawing/2014/main" id="{784DFEA0-1E81-44B3-9341-9FF495667322}"/>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3" name="スライド番号プレースホルダー 2">
            <a:extLst>
              <a:ext uri="{FF2B5EF4-FFF2-40B4-BE49-F238E27FC236}">
                <a16:creationId xmlns:a16="http://schemas.microsoft.com/office/drawing/2014/main" id="{17FB9515-B64D-4B0C-A0A3-62174A10109A}"/>
              </a:ext>
            </a:extLst>
          </p:cNvPr>
          <p:cNvSpPr>
            <a:spLocks noGrp="1"/>
          </p:cNvSpPr>
          <p:nvPr>
            <p:ph type="sldNum" sz="quarter" idx="12"/>
          </p:nvPr>
        </p:nvSpPr>
        <p:spPr/>
        <p:txBody>
          <a:bodyPr/>
          <a:lstStyle/>
          <a:p>
            <a:fld id="{B5D62F09-AEE8-4779-8435-5C6DE144FD35}" type="slidenum">
              <a:rPr kumimoji="1" lang="ja-JP" altLang="en-US" smtClean="0"/>
              <a:t>17</a:t>
            </a:fld>
            <a:endParaRPr kumimoji="1" lang="ja-JP" altLang="en-US"/>
          </a:p>
        </p:txBody>
      </p:sp>
    </p:spTree>
    <p:extLst>
      <p:ext uri="{BB962C8B-B14F-4D97-AF65-F5344CB8AC3E}">
        <p14:creationId xmlns:p14="http://schemas.microsoft.com/office/powerpoint/2010/main" val="13925841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8DD9A2-C439-447F-ACD8-6866347D8B41}"/>
              </a:ext>
            </a:extLst>
          </p:cNvPr>
          <p:cNvSpPr>
            <a:spLocks noGrp="1"/>
          </p:cNvSpPr>
          <p:nvPr>
            <p:ph type="title"/>
          </p:nvPr>
        </p:nvSpPr>
        <p:spPr>
          <a:xfrm>
            <a:off x="628650" y="0"/>
            <a:ext cx="7886700" cy="1325563"/>
          </a:xfrm>
        </p:spPr>
        <p:txBody>
          <a:bodyPr/>
          <a:lstStyle/>
          <a:p>
            <a:r>
              <a:rPr kumimoji="1" lang="ja-JP" altLang="en-US" dirty="0"/>
              <a:t>自社ブランド、商品保護</a:t>
            </a:r>
          </a:p>
        </p:txBody>
      </p:sp>
      <p:graphicFrame>
        <p:nvGraphicFramePr>
          <p:cNvPr id="6" name="表 6">
            <a:extLst>
              <a:ext uri="{FF2B5EF4-FFF2-40B4-BE49-F238E27FC236}">
                <a16:creationId xmlns:a16="http://schemas.microsoft.com/office/drawing/2014/main" id="{3EA92EFC-FCA7-45A5-BDEF-7C495025AE96}"/>
              </a:ext>
            </a:extLst>
          </p:cNvPr>
          <p:cNvGraphicFramePr>
            <a:graphicFrameLocks noGrp="1"/>
          </p:cNvGraphicFramePr>
          <p:nvPr>
            <p:extLst>
              <p:ext uri="{D42A27DB-BD31-4B8C-83A1-F6EECF244321}">
                <p14:modId xmlns:p14="http://schemas.microsoft.com/office/powerpoint/2010/main" val="470984487"/>
              </p:ext>
            </p:extLst>
          </p:nvPr>
        </p:nvGraphicFramePr>
        <p:xfrm>
          <a:off x="146756" y="1044854"/>
          <a:ext cx="8796394" cy="4445454"/>
        </p:xfrm>
        <a:graphic>
          <a:graphicData uri="http://schemas.openxmlformats.org/drawingml/2006/table">
            <a:tbl>
              <a:tblPr firstRow="1" bandRow="1">
                <a:tableStyleId>{93296810-A885-4BE3-A3E7-6D5BEEA58F35}</a:tableStyleId>
              </a:tblPr>
              <a:tblGrid>
                <a:gridCol w="1007430">
                  <a:extLst>
                    <a:ext uri="{9D8B030D-6E8A-4147-A177-3AD203B41FA5}">
                      <a16:colId xmlns:a16="http://schemas.microsoft.com/office/drawing/2014/main" val="1620708367"/>
                    </a:ext>
                  </a:extLst>
                </a:gridCol>
                <a:gridCol w="2667564">
                  <a:extLst>
                    <a:ext uri="{9D8B030D-6E8A-4147-A177-3AD203B41FA5}">
                      <a16:colId xmlns:a16="http://schemas.microsoft.com/office/drawing/2014/main" val="3026564613"/>
                    </a:ext>
                  </a:extLst>
                </a:gridCol>
                <a:gridCol w="2525670">
                  <a:extLst>
                    <a:ext uri="{9D8B030D-6E8A-4147-A177-3AD203B41FA5}">
                      <a16:colId xmlns:a16="http://schemas.microsoft.com/office/drawing/2014/main" val="1245608051"/>
                    </a:ext>
                  </a:extLst>
                </a:gridCol>
                <a:gridCol w="2595730">
                  <a:extLst>
                    <a:ext uri="{9D8B030D-6E8A-4147-A177-3AD203B41FA5}">
                      <a16:colId xmlns:a16="http://schemas.microsoft.com/office/drawing/2014/main" val="3693851085"/>
                    </a:ext>
                  </a:extLst>
                </a:gridCol>
              </a:tblGrid>
              <a:tr h="787854">
                <a:tc>
                  <a:txBody>
                    <a:bodyPr/>
                    <a:lstStyle/>
                    <a:p>
                      <a:pPr algn="ctr"/>
                      <a:r>
                        <a:rPr kumimoji="1" lang="ja-JP" altLang="en-US" dirty="0"/>
                        <a:t>世代</a:t>
                      </a:r>
                    </a:p>
                  </a:txBody>
                  <a:tcPr>
                    <a:solidFill>
                      <a:srgbClr val="00B050"/>
                    </a:solidFill>
                  </a:tcPr>
                </a:tc>
                <a:tc>
                  <a:txBody>
                    <a:bodyPr/>
                    <a:lstStyle/>
                    <a:p>
                      <a:pPr algn="ctr"/>
                      <a:r>
                        <a:rPr kumimoji="1" lang="ja-JP" altLang="en-US" dirty="0">
                          <a:solidFill>
                            <a:schemeClr val="tx1"/>
                          </a:solidFill>
                        </a:rPr>
                        <a:t>ビフォーコロナ　</a:t>
                      </a:r>
                    </a:p>
                  </a:txBody>
                  <a:tcPr>
                    <a:solidFill>
                      <a:srgbClr val="00B050"/>
                    </a:solidFill>
                  </a:tcPr>
                </a:tc>
                <a:tc>
                  <a:txBody>
                    <a:bodyPr/>
                    <a:lstStyle/>
                    <a:p>
                      <a:pPr algn="ctr"/>
                      <a:r>
                        <a:rPr kumimoji="1" lang="ja-JP" altLang="en-US" dirty="0">
                          <a:solidFill>
                            <a:srgbClr val="002060"/>
                          </a:solidFill>
                        </a:rPr>
                        <a:t>アンダーコロナ</a:t>
                      </a:r>
                    </a:p>
                  </a:txBody>
                  <a:tcPr>
                    <a:solidFill>
                      <a:srgbClr val="00B050"/>
                    </a:solidFill>
                  </a:tcPr>
                </a:tc>
                <a:tc>
                  <a:txBody>
                    <a:bodyPr/>
                    <a:lstStyle/>
                    <a:p>
                      <a:pPr algn="ctr"/>
                      <a:r>
                        <a:rPr kumimoji="1" lang="ja-JP" altLang="en-US" dirty="0">
                          <a:solidFill>
                            <a:srgbClr val="FF0000"/>
                          </a:solidFill>
                        </a:rPr>
                        <a:t>アフターコロナ</a:t>
                      </a:r>
                    </a:p>
                  </a:txBody>
                  <a:tcPr>
                    <a:solidFill>
                      <a:srgbClr val="00B050"/>
                    </a:solidFill>
                  </a:tcPr>
                </a:tc>
                <a:extLst>
                  <a:ext uri="{0D108BD9-81ED-4DB2-BD59-A6C34878D82A}">
                    <a16:rowId xmlns:a16="http://schemas.microsoft.com/office/drawing/2014/main" val="729733048"/>
                  </a:ext>
                </a:extLst>
              </a:tr>
              <a:tr h="787854">
                <a:tc>
                  <a:txBody>
                    <a:bodyPr/>
                    <a:lstStyle/>
                    <a:p>
                      <a:pPr algn="ctr"/>
                      <a:r>
                        <a:rPr kumimoji="1" lang="ja-JP" altLang="en-US" dirty="0"/>
                        <a:t>商品</a:t>
                      </a:r>
                    </a:p>
                  </a:txBody>
                  <a:tcPr/>
                </a:tc>
                <a:tc>
                  <a:txBody>
                    <a:bodyPr/>
                    <a:lstStyle/>
                    <a:p>
                      <a:r>
                        <a:rPr kumimoji="1" lang="ja-JP" altLang="en-US" dirty="0"/>
                        <a:t>・対面授業</a:t>
                      </a:r>
                      <a:endParaRPr kumimoji="1" lang="en-US" altLang="ja-JP" dirty="0"/>
                    </a:p>
                    <a:p>
                      <a:r>
                        <a:rPr kumimoji="1" lang="ja-JP" altLang="en-US" dirty="0"/>
                        <a:t>・映像授業</a:t>
                      </a:r>
                      <a:endParaRPr kumimoji="1" lang="en-US" altLang="ja-JP" dirty="0"/>
                    </a:p>
                    <a:p>
                      <a:r>
                        <a:rPr kumimoji="1" lang="ja-JP" altLang="en-US" dirty="0"/>
                        <a:t>・自立学習</a:t>
                      </a:r>
                    </a:p>
                  </a:txBody>
                  <a:tcPr/>
                </a:tc>
                <a:tc>
                  <a:txBody>
                    <a:bodyPr/>
                    <a:lstStyle/>
                    <a:p>
                      <a:r>
                        <a:rPr kumimoji="1" lang="ja-JP" altLang="en-US" dirty="0"/>
                        <a:t>・オンライン指導中心</a:t>
                      </a:r>
                    </a:p>
                  </a:txBody>
                  <a:tcPr/>
                </a:tc>
                <a:tc>
                  <a:txBody>
                    <a:bodyPr/>
                    <a:lstStyle/>
                    <a:p>
                      <a:r>
                        <a:rPr kumimoji="1" lang="ja-JP" altLang="en-US" dirty="0"/>
                        <a:t>・ビフォーコロナには</a:t>
                      </a:r>
                      <a:r>
                        <a:rPr kumimoji="1" lang="ja-JP" altLang="en-US" b="1" dirty="0">
                          <a:solidFill>
                            <a:srgbClr val="FF0000"/>
                          </a:solidFill>
                        </a:rPr>
                        <a:t>戻れない</a:t>
                      </a:r>
                    </a:p>
                  </a:txBody>
                  <a:tcPr/>
                </a:tc>
                <a:extLst>
                  <a:ext uri="{0D108BD9-81ED-4DB2-BD59-A6C34878D82A}">
                    <a16:rowId xmlns:a16="http://schemas.microsoft.com/office/drawing/2014/main" val="1254112213"/>
                  </a:ext>
                </a:extLst>
              </a:tr>
              <a:tr h="787854">
                <a:tc>
                  <a:txBody>
                    <a:bodyPr/>
                    <a:lstStyle/>
                    <a:p>
                      <a:pPr algn="ctr"/>
                      <a:r>
                        <a:rPr kumimoji="1" lang="ja-JP" altLang="en-US" dirty="0"/>
                        <a:t>課題</a:t>
                      </a:r>
                      <a:endParaRPr kumimoji="1" lang="en-US" altLang="ja-JP" dirty="0"/>
                    </a:p>
                    <a:p>
                      <a:pPr algn="ctr"/>
                      <a:r>
                        <a:rPr kumimoji="1" lang="ja-JP" altLang="en-US" dirty="0"/>
                        <a:t>期待</a:t>
                      </a:r>
                    </a:p>
                  </a:txBody>
                  <a:tcPr/>
                </a:tc>
                <a:tc>
                  <a:txBody>
                    <a:bodyPr/>
                    <a:lstStyle/>
                    <a:p>
                      <a:r>
                        <a:rPr kumimoji="1" lang="ja-JP" altLang="en-US" dirty="0"/>
                        <a:t>・アルバイト講師育成</a:t>
                      </a:r>
                      <a:endParaRPr kumimoji="1" lang="en-US" altLang="ja-JP" dirty="0"/>
                    </a:p>
                    <a:p>
                      <a:r>
                        <a:rPr kumimoji="1" lang="ja-JP" altLang="en-US" dirty="0"/>
                        <a:t>・自分の子中心に指導してくれる個別指導</a:t>
                      </a:r>
                    </a:p>
                  </a:txBody>
                  <a:tcPr/>
                </a:tc>
                <a:tc>
                  <a:txBody>
                    <a:bodyPr/>
                    <a:lstStyle/>
                    <a:p>
                      <a:r>
                        <a:rPr kumimoji="1" lang="ja-JP" altLang="en-US" dirty="0"/>
                        <a:t>・課題の顕在化</a:t>
                      </a:r>
                      <a:endParaRPr kumimoji="1" lang="en-US" altLang="ja-JP" dirty="0"/>
                    </a:p>
                    <a:p>
                      <a:r>
                        <a:rPr kumimoji="1" lang="ja-JP" altLang="en-US" dirty="0"/>
                        <a:t>・集団：競争原理低下による効果減</a:t>
                      </a:r>
                    </a:p>
                  </a:txBody>
                  <a:tcPr/>
                </a:tc>
                <a:tc>
                  <a:txBody>
                    <a:bodyPr/>
                    <a:lstStyle/>
                    <a:p>
                      <a:endParaRPr kumimoji="1" lang="ja-JP" altLang="en-US" dirty="0"/>
                    </a:p>
                  </a:txBody>
                  <a:tcPr/>
                </a:tc>
                <a:extLst>
                  <a:ext uri="{0D108BD9-81ED-4DB2-BD59-A6C34878D82A}">
                    <a16:rowId xmlns:a16="http://schemas.microsoft.com/office/drawing/2014/main" val="3149347069"/>
                  </a:ext>
                </a:extLst>
              </a:tr>
              <a:tr h="787854">
                <a:tc>
                  <a:txBody>
                    <a:bodyPr/>
                    <a:lstStyle/>
                    <a:p>
                      <a:pPr algn="ctr"/>
                      <a:r>
                        <a:rPr kumimoji="1" lang="ja-JP" altLang="en-US" dirty="0"/>
                        <a:t>リスク</a:t>
                      </a:r>
                    </a:p>
                  </a:txBody>
                  <a:tcPr/>
                </a:tc>
                <a:tc>
                  <a:txBody>
                    <a:bodyPr/>
                    <a:lstStyle/>
                    <a:p>
                      <a:r>
                        <a:rPr kumimoji="1" lang="ja-JP" altLang="en-US" dirty="0"/>
                        <a:t>講師授業力育成・維持</a:t>
                      </a:r>
                      <a:endParaRPr kumimoji="1" lang="en-US" altLang="ja-JP" dirty="0"/>
                    </a:p>
                    <a:p>
                      <a:r>
                        <a:rPr kumimoji="1" lang="ja-JP" altLang="en-US" dirty="0"/>
                        <a:t>個別なのに学力不振</a:t>
                      </a:r>
                      <a:endParaRPr kumimoji="1" lang="en-US" altLang="ja-JP" dirty="0"/>
                    </a:p>
                    <a:p>
                      <a:r>
                        <a:rPr kumimoji="1" lang="ja-JP" altLang="en-US" dirty="0"/>
                        <a:t>（生徒）依存心強く</a:t>
                      </a:r>
                    </a:p>
                  </a:txBody>
                  <a:tcPr/>
                </a:tc>
                <a:tc>
                  <a:txBody>
                    <a:bodyPr/>
                    <a:lstStyle/>
                    <a:p>
                      <a:r>
                        <a:rPr kumimoji="1" lang="ja-JP" altLang="en-US" dirty="0"/>
                        <a:t>・オンライン指導価値</a:t>
                      </a:r>
                      <a:endParaRPr kumimoji="1" lang="en-US" altLang="ja-JP" dirty="0"/>
                    </a:p>
                    <a:p>
                      <a:r>
                        <a:rPr kumimoji="1" lang="ja-JP" altLang="en-US" dirty="0"/>
                        <a:t>・対面授業との</a:t>
                      </a:r>
                      <a:r>
                        <a:rPr kumimoji="1" lang="ja-JP" altLang="en-US" b="1" dirty="0">
                          <a:solidFill>
                            <a:srgbClr val="FF0000"/>
                          </a:solidFill>
                        </a:rPr>
                        <a:t>違い</a:t>
                      </a:r>
                      <a:r>
                        <a:rPr kumimoji="1" lang="ja-JP" altLang="en-US" dirty="0"/>
                        <a:t>の追求</a:t>
                      </a:r>
                    </a:p>
                  </a:txBody>
                  <a:tcPr/>
                </a:tc>
                <a:tc>
                  <a:txBody>
                    <a:bodyPr/>
                    <a:lstStyle/>
                    <a:p>
                      <a:r>
                        <a:rPr kumimoji="1" lang="ja-JP" altLang="en-US" dirty="0"/>
                        <a:t>・対面授業≒オンライン指導であれば、</a:t>
                      </a:r>
                      <a:r>
                        <a:rPr kumimoji="1" lang="ja-JP" altLang="en-US" b="1" dirty="0">
                          <a:solidFill>
                            <a:srgbClr val="FF0000"/>
                          </a:solidFill>
                        </a:rPr>
                        <a:t>より課題となる</a:t>
                      </a:r>
                      <a:r>
                        <a:rPr kumimoji="1" lang="ja-JP" altLang="en-US" dirty="0"/>
                        <a:t>。</a:t>
                      </a:r>
                    </a:p>
                  </a:txBody>
                  <a:tcPr/>
                </a:tc>
                <a:extLst>
                  <a:ext uri="{0D108BD9-81ED-4DB2-BD59-A6C34878D82A}">
                    <a16:rowId xmlns:a16="http://schemas.microsoft.com/office/drawing/2014/main" val="3440997851"/>
                  </a:ext>
                </a:extLst>
              </a:tr>
              <a:tr h="787854">
                <a:tc>
                  <a:txBody>
                    <a:bodyPr/>
                    <a:lstStyle/>
                    <a:p>
                      <a:pPr algn="ctr"/>
                      <a:r>
                        <a:rPr kumimoji="1" lang="ja-JP" altLang="en-US" dirty="0"/>
                        <a:t>共有</a:t>
                      </a:r>
                    </a:p>
                  </a:txBody>
                  <a:tcPr/>
                </a:tc>
                <a:tc>
                  <a:txBody>
                    <a:bodyPr/>
                    <a:lstStyle/>
                    <a:p>
                      <a:endParaRPr kumimoji="1" lang="ja-JP" altLang="en-US" dirty="0"/>
                    </a:p>
                  </a:txBody>
                  <a:tcPr/>
                </a:tc>
                <a:tc>
                  <a:txBody>
                    <a:bodyPr/>
                    <a:lstStyle/>
                    <a:p>
                      <a:r>
                        <a:rPr kumimoji="1" lang="ja-JP" altLang="en-US" b="1" dirty="0">
                          <a:solidFill>
                            <a:srgbClr val="1D3366"/>
                          </a:solidFill>
                        </a:rPr>
                        <a:t>オンラインの価値をどこまで高めますか？　高められますか？</a:t>
                      </a:r>
                    </a:p>
                  </a:txBody>
                  <a:tcPr/>
                </a:tc>
                <a:tc>
                  <a:txBody>
                    <a:bodyPr/>
                    <a:lstStyle/>
                    <a:p>
                      <a:r>
                        <a:rPr kumimoji="1" lang="ja-JP" altLang="en-US" b="1" dirty="0">
                          <a:solidFill>
                            <a:srgbClr val="1D3366"/>
                          </a:solidFill>
                        </a:rPr>
                        <a:t>講師（塾）の役目は何か？　対面とオンラインでの違いは？</a:t>
                      </a:r>
                    </a:p>
                  </a:txBody>
                  <a:tcPr/>
                </a:tc>
                <a:extLst>
                  <a:ext uri="{0D108BD9-81ED-4DB2-BD59-A6C34878D82A}">
                    <a16:rowId xmlns:a16="http://schemas.microsoft.com/office/drawing/2014/main" val="3305259084"/>
                  </a:ext>
                </a:extLst>
              </a:tr>
            </a:tbl>
          </a:graphicData>
        </a:graphic>
      </p:graphicFrame>
      <p:sp>
        <p:nvSpPr>
          <p:cNvPr id="3" name="フッター プレースホルダー 2">
            <a:extLst>
              <a:ext uri="{FF2B5EF4-FFF2-40B4-BE49-F238E27FC236}">
                <a16:creationId xmlns:a16="http://schemas.microsoft.com/office/drawing/2014/main" id="{99BFDB9D-035C-4EEA-9554-623FAC0AA9F3}"/>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4" name="スライド番号プレースホルダー 3">
            <a:extLst>
              <a:ext uri="{FF2B5EF4-FFF2-40B4-BE49-F238E27FC236}">
                <a16:creationId xmlns:a16="http://schemas.microsoft.com/office/drawing/2014/main" id="{B4FE1639-0BE1-42F4-A2EE-916439D07E0A}"/>
              </a:ext>
            </a:extLst>
          </p:cNvPr>
          <p:cNvSpPr>
            <a:spLocks noGrp="1"/>
          </p:cNvSpPr>
          <p:nvPr>
            <p:ph type="sldNum" sz="quarter" idx="12"/>
          </p:nvPr>
        </p:nvSpPr>
        <p:spPr/>
        <p:txBody>
          <a:bodyPr/>
          <a:lstStyle/>
          <a:p>
            <a:fld id="{B5D62F09-AEE8-4779-8435-5C6DE144FD35}" type="slidenum">
              <a:rPr kumimoji="1" lang="ja-JP" altLang="en-US" smtClean="0"/>
              <a:t>18</a:t>
            </a:fld>
            <a:endParaRPr kumimoji="1" lang="ja-JP" altLang="en-US"/>
          </a:p>
        </p:txBody>
      </p:sp>
      <p:sp>
        <p:nvSpPr>
          <p:cNvPr id="8" name="正方形/長方形 7">
            <a:extLst>
              <a:ext uri="{FF2B5EF4-FFF2-40B4-BE49-F238E27FC236}">
                <a16:creationId xmlns:a16="http://schemas.microsoft.com/office/drawing/2014/main" id="{A2906DD9-6292-4117-B1FC-7121A44A8B7B}"/>
              </a:ext>
            </a:extLst>
          </p:cNvPr>
          <p:cNvSpPr/>
          <p:nvPr/>
        </p:nvSpPr>
        <p:spPr>
          <a:xfrm>
            <a:off x="3725333" y="4572000"/>
            <a:ext cx="5271911" cy="91830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68577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CCCA28-6914-46ED-B312-49BA4793AB8A}"/>
              </a:ext>
            </a:extLst>
          </p:cNvPr>
          <p:cNvSpPr>
            <a:spLocks noGrp="1"/>
          </p:cNvSpPr>
          <p:nvPr>
            <p:ph type="title"/>
          </p:nvPr>
        </p:nvSpPr>
        <p:spPr>
          <a:xfrm>
            <a:off x="628650" y="-86429"/>
            <a:ext cx="7886700" cy="1325563"/>
          </a:xfrm>
        </p:spPr>
        <p:txBody>
          <a:bodyPr/>
          <a:lstStyle/>
          <a:p>
            <a:r>
              <a:rPr kumimoji="1" lang="ja-JP" altLang="en-US" dirty="0"/>
              <a:t>３つのリスク労務管理</a:t>
            </a:r>
          </a:p>
        </p:txBody>
      </p:sp>
      <p:sp>
        <p:nvSpPr>
          <p:cNvPr id="4" name="正方形/長方形 3">
            <a:extLst>
              <a:ext uri="{FF2B5EF4-FFF2-40B4-BE49-F238E27FC236}">
                <a16:creationId xmlns:a16="http://schemas.microsoft.com/office/drawing/2014/main" id="{034B4657-9F7B-4D84-9C7C-4840617B0864}"/>
              </a:ext>
            </a:extLst>
          </p:cNvPr>
          <p:cNvSpPr/>
          <p:nvPr/>
        </p:nvSpPr>
        <p:spPr>
          <a:xfrm>
            <a:off x="628650" y="812166"/>
            <a:ext cx="7786048" cy="5909310"/>
          </a:xfrm>
          <a:prstGeom prst="rect">
            <a:avLst/>
          </a:prstGeom>
        </p:spPr>
        <p:txBody>
          <a:bodyPr wrap="square">
            <a:spAutoFit/>
          </a:bodyPr>
          <a:lstStyle/>
          <a:p>
            <a:pPr>
              <a:spcAft>
                <a:spcPts val="0"/>
              </a:spcAft>
            </a:pPr>
            <a:r>
              <a:rPr lang="ja-JP" altLang="en-US" kern="100" dirty="0">
                <a:latin typeface="游ゴシック" panose="020B0400000000000000" pitchFamily="50" charset="-128"/>
                <a:cs typeface="Courier New" panose="02070309020205020404" pitchFamily="49" charset="0"/>
              </a:rPr>
              <a:t>●消費者契約</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消費者契約として課題となる可能性があることも確認</a:t>
            </a:r>
          </a:p>
          <a:p>
            <a:pPr>
              <a:spcAft>
                <a:spcPts val="0"/>
              </a:spcAft>
            </a:pPr>
            <a:r>
              <a:rPr lang="ja-JP" altLang="en-US" kern="100" dirty="0">
                <a:latin typeface="游ゴシック" panose="020B0400000000000000" pitchFamily="50" charset="-128"/>
                <a:cs typeface="Courier New" panose="02070309020205020404" pitchFamily="49" charset="0"/>
              </a:rPr>
              <a:t>・オンライン指導という商品とは契約していない？</a:t>
            </a:r>
          </a:p>
          <a:p>
            <a:pPr>
              <a:spcAft>
                <a:spcPts val="0"/>
              </a:spcAft>
            </a:pPr>
            <a:r>
              <a:rPr lang="ja-JP" altLang="en-US" kern="100" dirty="0">
                <a:latin typeface="游ゴシック" panose="020B0400000000000000" pitchFamily="50" charset="-128"/>
                <a:cs typeface="Courier New" panose="02070309020205020404" pitchFamily="49" charset="0"/>
              </a:rPr>
              <a:t>・商品の質は危機感が下がれば、同時に、消費者のオンライン指導への「質の感覚」も下がること</a:t>
            </a:r>
          </a:p>
          <a:p>
            <a:pPr>
              <a:spcAft>
                <a:spcPts val="0"/>
              </a:spcAft>
            </a:pPr>
            <a:r>
              <a:rPr lang="ja-JP" altLang="en-US" kern="100" dirty="0">
                <a:latin typeface="游ゴシック" panose="020B0400000000000000" pitchFamily="50" charset="-128"/>
                <a:cs typeface="Courier New" panose="02070309020205020404" pitchFamily="49" charset="0"/>
              </a:rPr>
              <a:t> </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●セキュリティ</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a:t>
            </a:r>
            <a:r>
              <a:rPr lang="en-US" altLang="ja-JP" kern="100" dirty="0">
                <a:latin typeface="游ゴシック" panose="020B0400000000000000" pitchFamily="50" charset="-128"/>
                <a:cs typeface="Courier New" panose="02070309020205020404" pitchFamily="49" charset="0"/>
              </a:rPr>
              <a:t>zoom</a:t>
            </a:r>
            <a:r>
              <a:rPr lang="ja-JP" altLang="en-US" kern="100" dirty="0">
                <a:latin typeface="游ゴシック" panose="020B0400000000000000" pitchFamily="50" charset="-128"/>
                <a:cs typeface="Courier New" panose="02070309020205020404" pitchFamily="49" charset="0"/>
              </a:rPr>
              <a:t>の脆弱性など　⇒</a:t>
            </a:r>
            <a:r>
              <a:rPr lang="ja-JP" altLang="en-US" sz="1600" kern="100" dirty="0">
                <a:latin typeface="游ゴシック" panose="020B0400000000000000" pitchFamily="50" charset="-128"/>
                <a:cs typeface="Courier New" panose="02070309020205020404" pitchFamily="49" charset="0"/>
              </a:rPr>
              <a:t>（</a:t>
            </a:r>
            <a:r>
              <a:rPr lang="en-US" altLang="ja-JP" sz="1600" kern="100" dirty="0">
                <a:latin typeface="游ゴシック" panose="020B0400000000000000" pitchFamily="50" charset="-128"/>
                <a:cs typeface="Courier New" panose="02070309020205020404" pitchFamily="49" charset="0"/>
              </a:rPr>
              <a:t>20200427</a:t>
            </a:r>
            <a:r>
              <a:rPr lang="ja-JP" altLang="en-US" sz="1600" kern="100" dirty="0">
                <a:latin typeface="游ゴシック" panose="020B0400000000000000" pitchFamily="50" charset="-128"/>
                <a:cs typeface="Courier New" panose="02070309020205020404" pitchFamily="49" charset="0"/>
              </a:rPr>
              <a:t>発）</a:t>
            </a:r>
            <a:r>
              <a:rPr lang="ja-JP" altLang="en-US" kern="100" dirty="0">
                <a:latin typeface="游ゴシック" panose="020B0400000000000000" pitchFamily="50" charset="-128"/>
                <a:cs typeface="Courier New" panose="02070309020205020404" pitchFamily="49" charset="0"/>
              </a:rPr>
              <a:t>改訂版ズーム活用マニュアル参照</a:t>
            </a:r>
          </a:p>
          <a:p>
            <a:pPr>
              <a:spcAft>
                <a:spcPts val="0"/>
              </a:spcAft>
            </a:pPr>
            <a:r>
              <a:rPr lang="ja-JP" altLang="en-US" kern="100" dirty="0">
                <a:latin typeface="游ゴシック" panose="020B0400000000000000" pitchFamily="50" charset="-128"/>
                <a:cs typeface="Courier New" panose="02070309020205020404" pitchFamily="49" charset="0"/>
              </a:rPr>
              <a:t>・講師の</a:t>
            </a:r>
            <a:r>
              <a:rPr lang="en-US" altLang="ja-JP" kern="100" dirty="0">
                <a:latin typeface="游ゴシック" panose="020B0400000000000000" pitchFamily="50" charset="-128"/>
                <a:cs typeface="Courier New" panose="02070309020205020404" pitchFamily="49" charset="0"/>
              </a:rPr>
              <a:t>PC</a:t>
            </a:r>
            <a:r>
              <a:rPr lang="ja-JP" altLang="en-US" kern="100" dirty="0">
                <a:latin typeface="游ゴシック" panose="020B0400000000000000" pitchFamily="50" charset="-128"/>
                <a:cs typeface="Courier New" panose="02070309020205020404" pitchFamily="49" charset="0"/>
              </a:rPr>
              <a:t>を使用：データ保存禁止、ウイルスバスターの設定</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万が一使うときは、使用同意書</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・録画データ、生徒の撮影禁止（準盗撮）</a:t>
            </a:r>
          </a:p>
          <a:p>
            <a:pPr>
              <a:spcAft>
                <a:spcPts val="0"/>
              </a:spcAft>
            </a:pP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●労務管理</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ja-JP" kern="100" dirty="0">
                <a:latin typeface="游ゴシック" panose="020B0400000000000000" pitchFamily="50" charset="-128"/>
                <a:cs typeface="Courier New" panose="02070309020205020404" pitchFamily="49" charset="0"/>
              </a:rPr>
              <a:t>・</a:t>
            </a:r>
            <a:r>
              <a:rPr lang="ja-JP" altLang="en-US" kern="100" dirty="0">
                <a:latin typeface="游ゴシック" panose="020B0400000000000000" pitchFamily="50" charset="-128"/>
                <a:cs typeface="Courier New" panose="02070309020205020404" pitchFamily="49" charset="0"/>
              </a:rPr>
              <a:t>緊急対応としてのオンライン指導の位置付けを説明する必要あり。</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□指導形態</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□指導場所</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□指導方法（家庭での</a:t>
            </a:r>
            <a:r>
              <a:rPr lang="en-US" altLang="ja-JP" kern="100" dirty="0">
                <a:latin typeface="游ゴシック" panose="020B0400000000000000" pitchFamily="50" charset="-128"/>
                <a:cs typeface="Courier New" panose="02070309020205020404" pitchFamily="49" charset="0"/>
              </a:rPr>
              <a:t>Wi-Fi</a:t>
            </a:r>
            <a:r>
              <a:rPr lang="ja-JP" altLang="en-US" kern="100" dirty="0">
                <a:latin typeface="游ゴシック" panose="020B0400000000000000" pitchFamily="50" charset="-128"/>
                <a:cs typeface="Courier New" panose="02070309020205020404" pitchFamily="49" charset="0"/>
              </a:rPr>
              <a:t>、</a:t>
            </a:r>
            <a:r>
              <a:rPr lang="en-US" altLang="ja-JP" kern="100" dirty="0">
                <a:latin typeface="游ゴシック" panose="020B0400000000000000" pitchFamily="50" charset="-128"/>
                <a:cs typeface="Courier New" panose="02070309020205020404" pitchFamily="49" charset="0"/>
              </a:rPr>
              <a:t>PC</a:t>
            </a:r>
            <a:r>
              <a:rPr lang="ja-JP" altLang="en-US" kern="100" dirty="0">
                <a:latin typeface="游ゴシック" panose="020B0400000000000000" pitchFamily="50" charset="-128"/>
                <a:cs typeface="Courier New" panose="02070309020205020404" pitchFamily="49" charset="0"/>
              </a:rPr>
              <a:t>などのデバイス使用含む）</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□対価（給与）</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・緊急対応としての期限付きの契約をする手もあるが、それが今後の首を閉める可能性もあるので要注意。</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a:t>
            </a:r>
            <a:endParaRPr lang="ja-JP" altLang="ja-JP" kern="100" dirty="0">
              <a:latin typeface="游ゴシック" panose="020B0400000000000000" pitchFamily="50" charset="-128"/>
              <a:cs typeface="Courier New" panose="02070309020205020404" pitchFamily="49" charset="0"/>
            </a:endParaRPr>
          </a:p>
        </p:txBody>
      </p:sp>
      <p:sp>
        <p:nvSpPr>
          <p:cNvPr id="3" name="フッター プレースホルダー 2">
            <a:extLst>
              <a:ext uri="{FF2B5EF4-FFF2-40B4-BE49-F238E27FC236}">
                <a16:creationId xmlns:a16="http://schemas.microsoft.com/office/drawing/2014/main" id="{7076A2AB-1E3C-40AC-AB0A-114CD7813B80}"/>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CA889DB8-6C06-4CE9-9A66-20A8DC6F5075}"/>
              </a:ext>
            </a:extLst>
          </p:cNvPr>
          <p:cNvSpPr>
            <a:spLocks noGrp="1"/>
          </p:cNvSpPr>
          <p:nvPr>
            <p:ph type="sldNum" sz="quarter" idx="12"/>
          </p:nvPr>
        </p:nvSpPr>
        <p:spPr/>
        <p:txBody>
          <a:bodyPr/>
          <a:lstStyle/>
          <a:p>
            <a:fld id="{B5D62F09-AEE8-4779-8435-5C6DE144FD35}" type="slidenum">
              <a:rPr kumimoji="1" lang="ja-JP" altLang="en-US" smtClean="0"/>
              <a:t>19</a:t>
            </a:fld>
            <a:endParaRPr kumimoji="1" lang="ja-JP" altLang="en-US"/>
          </a:p>
        </p:txBody>
      </p:sp>
    </p:spTree>
    <p:extLst>
      <p:ext uri="{BB962C8B-B14F-4D97-AF65-F5344CB8AC3E}">
        <p14:creationId xmlns:p14="http://schemas.microsoft.com/office/powerpoint/2010/main" val="3836196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E39E81-2993-415F-B205-87A9E839A393}"/>
              </a:ext>
            </a:extLst>
          </p:cNvPr>
          <p:cNvSpPr>
            <a:spLocks noGrp="1"/>
          </p:cNvSpPr>
          <p:nvPr>
            <p:ph type="title"/>
          </p:nvPr>
        </p:nvSpPr>
        <p:spPr/>
        <p:txBody>
          <a:bodyPr/>
          <a:lstStyle/>
          <a:p>
            <a:r>
              <a:rPr kumimoji="1" lang="ja-JP" altLang="en-US" dirty="0">
                <a:latin typeface="+mn-lt"/>
                <a:ea typeface="+mn-ea"/>
              </a:rPr>
              <a:t>内容</a:t>
            </a:r>
          </a:p>
        </p:txBody>
      </p:sp>
      <p:sp>
        <p:nvSpPr>
          <p:cNvPr id="3" name="コンテンツ プレースホルダー 2">
            <a:extLst>
              <a:ext uri="{FF2B5EF4-FFF2-40B4-BE49-F238E27FC236}">
                <a16:creationId xmlns:a16="http://schemas.microsoft.com/office/drawing/2014/main" id="{3048B330-CCC4-4B69-B8F7-3FD837D19357}"/>
              </a:ext>
            </a:extLst>
          </p:cNvPr>
          <p:cNvSpPr>
            <a:spLocks noGrp="1"/>
          </p:cNvSpPr>
          <p:nvPr>
            <p:ph idx="1"/>
          </p:nvPr>
        </p:nvSpPr>
        <p:spPr>
          <a:xfrm>
            <a:off x="628650" y="1456267"/>
            <a:ext cx="7886700" cy="4720696"/>
          </a:xfrm>
        </p:spPr>
        <p:txBody>
          <a:bodyPr>
            <a:normAutofit fontScale="92500" lnSpcReduction="10000"/>
          </a:bodyPr>
          <a:lstStyle/>
          <a:p>
            <a:pPr marL="0" indent="0">
              <a:buNone/>
            </a:pPr>
            <a:r>
              <a:rPr kumimoji="1" lang="ja-JP" altLang="en-US" dirty="0">
                <a:latin typeface="+mn-ea"/>
              </a:rPr>
              <a:t>１．オンライン指導の実際</a:t>
            </a:r>
            <a:endParaRPr kumimoji="1" lang="en-US" altLang="ja-JP" dirty="0">
              <a:latin typeface="+mn-ea"/>
            </a:endParaRPr>
          </a:p>
          <a:p>
            <a:pPr marL="0" indent="0">
              <a:buNone/>
            </a:pPr>
            <a:r>
              <a:rPr lang="ja-JP" altLang="en-US" dirty="0">
                <a:latin typeface="+mn-ea"/>
              </a:rPr>
              <a:t>　　顧客満足の追求</a:t>
            </a:r>
          </a:p>
          <a:p>
            <a:pPr marL="0" indent="0">
              <a:buNone/>
            </a:pPr>
            <a:endParaRPr kumimoji="1" lang="en-US" altLang="ja-JP" dirty="0">
              <a:latin typeface="+mn-ea"/>
            </a:endParaRPr>
          </a:p>
          <a:p>
            <a:pPr marL="0" indent="0">
              <a:buNone/>
            </a:pPr>
            <a:r>
              <a:rPr kumimoji="1" lang="ja-JP" altLang="en-US" dirty="0">
                <a:latin typeface="+mn-ea"/>
              </a:rPr>
              <a:t>２．オンライン指導のリスク管理</a:t>
            </a:r>
            <a:endParaRPr kumimoji="1" lang="en-US" altLang="ja-JP" dirty="0">
              <a:latin typeface="+mn-ea"/>
            </a:endParaRPr>
          </a:p>
          <a:p>
            <a:pPr marL="0" indent="0">
              <a:buNone/>
            </a:pPr>
            <a:r>
              <a:rPr lang="ja-JP" altLang="en-US" dirty="0">
                <a:latin typeface="+mn-ea"/>
              </a:rPr>
              <a:t>　・自社ブランド、商品保護</a:t>
            </a:r>
            <a:endParaRPr lang="en-US" altLang="ja-JP" dirty="0">
              <a:latin typeface="+mn-ea"/>
            </a:endParaRPr>
          </a:p>
          <a:p>
            <a:pPr marL="0" indent="0">
              <a:buNone/>
            </a:pPr>
            <a:r>
              <a:rPr lang="ja-JP" altLang="en-US" dirty="0">
                <a:latin typeface="+mn-ea"/>
              </a:rPr>
              <a:t>　・消費者契約関係</a:t>
            </a:r>
            <a:endParaRPr lang="en-US" altLang="ja-JP" dirty="0">
              <a:latin typeface="+mn-ea"/>
            </a:endParaRPr>
          </a:p>
          <a:p>
            <a:pPr marL="0" indent="0">
              <a:buNone/>
            </a:pPr>
            <a:r>
              <a:rPr kumimoji="1" lang="ja-JP" altLang="en-US" dirty="0">
                <a:latin typeface="+mn-ea"/>
              </a:rPr>
              <a:t>　</a:t>
            </a:r>
            <a:r>
              <a:rPr lang="ja-JP" altLang="en-US" dirty="0">
                <a:latin typeface="+mn-ea"/>
              </a:rPr>
              <a:t>・労務管理</a:t>
            </a:r>
            <a:endParaRPr kumimoji="1" lang="en-US" altLang="ja-JP" dirty="0">
              <a:latin typeface="+mn-ea"/>
            </a:endParaRPr>
          </a:p>
          <a:p>
            <a:pPr marL="0" indent="0">
              <a:buNone/>
            </a:pPr>
            <a:r>
              <a:rPr lang="ja-JP" altLang="en-US" dirty="0">
                <a:latin typeface="+mn-ea"/>
              </a:rPr>
              <a:t>　・セキュリティ</a:t>
            </a:r>
            <a:endParaRPr lang="en-US" altLang="ja-JP" dirty="0">
              <a:latin typeface="+mn-ea"/>
            </a:endParaRPr>
          </a:p>
          <a:p>
            <a:pPr marL="0" indent="0">
              <a:buNone/>
            </a:pPr>
            <a:r>
              <a:rPr lang="ja-JP" altLang="en-US" dirty="0">
                <a:latin typeface="+mn-ea"/>
              </a:rPr>
              <a:t>　</a:t>
            </a:r>
            <a:endParaRPr lang="en-US" altLang="ja-JP" dirty="0">
              <a:latin typeface="+mn-ea"/>
            </a:endParaRPr>
          </a:p>
          <a:p>
            <a:pPr marL="0" indent="0">
              <a:buNone/>
            </a:pPr>
            <a:r>
              <a:rPr lang="ja-JP" altLang="en-US" dirty="0">
                <a:latin typeface="+mn-ea"/>
              </a:rPr>
              <a:t>３．今後の学習塾指導に向けて</a:t>
            </a:r>
            <a:endParaRPr lang="en-US" altLang="ja-JP" dirty="0">
              <a:latin typeface="+mn-ea"/>
            </a:endParaRPr>
          </a:p>
          <a:p>
            <a:pPr marL="0" indent="0">
              <a:buNone/>
            </a:pPr>
            <a:endParaRPr kumimoji="1" lang="ja-JP" altLang="en-US" dirty="0">
              <a:latin typeface="+mn-ea"/>
            </a:endParaRPr>
          </a:p>
        </p:txBody>
      </p:sp>
      <p:sp>
        <p:nvSpPr>
          <p:cNvPr id="4" name="フッター プレースホルダー 3">
            <a:extLst>
              <a:ext uri="{FF2B5EF4-FFF2-40B4-BE49-F238E27FC236}">
                <a16:creationId xmlns:a16="http://schemas.microsoft.com/office/drawing/2014/main" id="{4C442327-BE28-459C-83DC-67618FF38F76}"/>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FAC09A72-34B6-48AC-AF92-0F498181EAC1}"/>
              </a:ext>
            </a:extLst>
          </p:cNvPr>
          <p:cNvSpPr>
            <a:spLocks noGrp="1"/>
          </p:cNvSpPr>
          <p:nvPr>
            <p:ph type="sldNum" sz="quarter" idx="12"/>
          </p:nvPr>
        </p:nvSpPr>
        <p:spPr/>
        <p:txBody>
          <a:bodyPr/>
          <a:lstStyle/>
          <a:p>
            <a:fld id="{B5D62F09-AEE8-4779-8435-5C6DE144FD35}" type="slidenum">
              <a:rPr kumimoji="1" lang="ja-JP" altLang="en-US" smtClean="0"/>
              <a:t>2</a:t>
            </a:fld>
            <a:endParaRPr kumimoji="1" lang="ja-JP" altLang="en-US"/>
          </a:p>
        </p:txBody>
      </p:sp>
    </p:spTree>
    <p:extLst>
      <p:ext uri="{BB962C8B-B14F-4D97-AF65-F5344CB8AC3E}">
        <p14:creationId xmlns:p14="http://schemas.microsoft.com/office/powerpoint/2010/main" val="3201157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09ADD5-6D05-4ED2-ABDE-533D3C64BA50}"/>
              </a:ext>
            </a:extLst>
          </p:cNvPr>
          <p:cNvSpPr/>
          <p:nvPr/>
        </p:nvSpPr>
        <p:spPr>
          <a:xfrm>
            <a:off x="0" y="2027156"/>
            <a:ext cx="9144000" cy="2585323"/>
          </a:xfrm>
          <a:prstGeom prst="rect">
            <a:avLst/>
          </a:prstGeom>
          <a:solidFill>
            <a:srgbClr val="1D3366"/>
          </a:solidFill>
        </p:spPr>
        <p:txBody>
          <a:bodyPr wrap="square" lIns="91440" tIns="45720" rIns="91440" bIns="45720">
            <a:spAutoFit/>
          </a:bodyPr>
          <a:lstStyle/>
          <a:p>
            <a:pPr algn="ctr"/>
            <a:endParaRPr lang="en-US" altLang="ja-JP" sz="5400" b="1" cap="none" spc="0" dirty="0">
              <a:ln w="0"/>
              <a:solidFill>
                <a:schemeClr val="bg1"/>
              </a:solidFill>
              <a:effectLst>
                <a:outerShdw blurRad="38100" dist="25400" dir="5400000" algn="ctr" rotWithShape="0">
                  <a:srgbClr val="6E747A">
                    <a:alpha val="43000"/>
                  </a:srgbClr>
                </a:outerShdw>
              </a:effectLst>
            </a:endParaRPr>
          </a:p>
          <a:p>
            <a:pPr algn="ctr"/>
            <a:r>
              <a:rPr lang="ja-JP" altLang="en-US" sz="5400" b="1" cap="none" spc="0" dirty="0">
                <a:ln w="0"/>
                <a:solidFill>
                  <a:schemeClr val="bg1"/>
                </a:solidFill>
                <a:effectLst>
                  <a:outerShdw blurRad="38100" dist="25400" dir="5400000" algn="ctr" rotWithShape="0">
                    <a:srgbClr val="6E747A">
                      <a:alpha val="43000"/>
                    </a:srgbClr>
                  </a:outerShdw>
                </a:effectLst>
              </a:rPr>
              <a:t>３．今後の学習塾指導</a:t>
            </a:r>
            <a:endParaRPr lang="en-US" altLang="ja-JP" sz="5400" b="1" cap="none" spc="0" dirty="0">
              <a:ln w="0"/>
              <a:solidFill>
                <a:schemeClr val="bg1"/>
              </a:solidFill>
              <a:effectLst>
                <a:outerShdw blurRad="38100" dist="25400" dir="5400000" algn="ctr" rotWithShape="0">
                  <a:srgbClr val="6E747A">
                    <a:alpha val="43000"/>
                  </a:srgbClr>
                </a:outerShdw>
              </a:effectLst>
            </a:endParaRPr>
          </a:p>
          <a:p>
            <a:pPr algn="ctr"/>
            <a:r>
              <a:rPr lang="ja-JP" altLang="en-US" sz="5400" b="1" cap="none" spc="0" dirty="0">
                <a:ln w="0"/>
                <a:solidFill>
                  <a:schemeClr val="bg1"/>
                </a:solidFill>
                <a:effectLst>
                  <a:outerShdw blurRad="38100" dist="25400" dir="5400000" algn="ctr" rotWithShape="0">
                    <a:srgbClr val="6E747A">
                      <a:alpha val="43000"/>
                    </a:srgbClr>
                  </a:outerShdw>
                </a:effectLst>
              </a:rPr>
              <a:t>に向けて</a:t>
            </a:r>
            <a:endParaRPr lang="en-US" altLang="ja-JP" sz="5400" b="1" cap="none" spc="0" dirty="0">
              <a:ln w="0"/>
              <a:solidFill>
                <a:schemeClr val="bg1"/>
              </a:solidFill>
              <a:effectLst>
                <a:outerShdw blurRad="38100" dist="25400" dir="5400000" algn="ctr" rotWithShape="0">
                  <a:srgbClr val="6E747A">
                    <a:alpha val="43000"/>
                  </a:srgbClr>
                </a:outerShdw>
              </a:effectLst>
            </a:endParaRPr>
          </a:p>
        </p:txBody>
      </p:sp>
      <p:sp>
        <p:nvSpPr>
          <p:cNvPr id="2" name="フッター プレースホルダー 1">
            <a:extLst>
              <a:ext uri="{FF2B5EF4-FFF2-40B4-BE49-F238E27FC236}">
                <a16:creationId xmlns:a16="http://schemas.microsoft.com/office/drawing/2014/main" id="{5A5A1D27-28EA-42E5-8F9A-08054C4CBEF2}"/>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3" name="スライド番号プレースホルダー 2">
            <a:extLst>
              <a:ext uri="{FF2B5EF4-FFF2-40B4-BE49-F238E27FC236}">
                <a16:creationId xmlns:a16="http://schemas.microsoft.com/office/drawing/2014/main" id="{431A4DDD-9039-4C80-95DA-7C0BEF60C2CF}"/>
              </a:ext>
            </a:extLst>
          </p:cNvPr>
          <p:cNvSpPr>
            <a:spLocks noGrp="1"/>
          </p:cNvSpPr>
          <p:nvPr>
            <p:ph type="sldNum" sz="quarter" idx="12"/>
          </p:nvPr>
        </p:nvSpPr>
        <p:spPr/>
        <p:txBody>
          <a:bodyPr/>
          <a:lstStyle/>
          <a:p>
            <a:fld id="{B5D62F09-AEE8-4779-8435-5C6DE144FD35}" type="slidenum">
              <a:rPr kumimoji="1" lang="ja-JP" altLang="en-US" smtClean="0"/>
              <a:t>20</a:t>
            </a:fld>
            <a:endParaRPr kumimoji="1" lang="ja-JP" altLang="en-US"/>
          </a:p>
        </p:txBody>
      </p:sp>
    </p:spTree>
    <p:extLst>
      <p:ext uri="{BB962C8B-B14F-4D97-AF65-F5344CB8AC3E}">
        <p14:creationId xmlns:p14="http://schemas.microsoft.com/office/powerpoint/2010/main" val="3052434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CAF80E4B-192D-4F32-9A51-2B200E7F5BEA}"/>
              </a:ext>
            </a:extLst>
          </p:cNvPr>
          <p:cNvPicPr>
            <a:picLocks noChangeAspect="1"/>
          </p:cNvPicPr>
          <p:nvPr/>
        </p:nvPicPr>
        <p:blipFill>
          <a:blip r:embed="rId2"/>
          <a:stretch>
            <a:fillRect/>
          </a:stretch>
        </p:blipFill>
        <p:spPr>
          <a:xfrm>
            <a:off x="786164" y="519906"/>
            <a:ext cx="7192425" cy="6185693"/>
          </a:xfrm>
          <a:prstGeom prst="rect">
            <a:avLst/>
          </a:prstGeom>
        </p:spPr>
      </p:pic>
      <p:pic>
        <p:nvPicPr>
          <p:cNvPr id="6" name="図 5">
            <a:extLst>
              <a:ext uri="{FF2B5EF4-FFF2-40B4-BE49-F238E27FC236}">
                <a16:creationId xmlns:a16="http://schemas.microsoft.com/office/drawing/2014/main" id="{C2518F51-B6FF-455F-9A55-9C028FB91997}"/>
              </a:ext>
            </a:extLst>
          </p:cNvPr>
          <p:cNvPicPr>
            <a:picLocks noChangeAspect="1"/>
          </p:cNvPicPr>
          <p:nvPr/>
        </p:nvPicPr>
        <p:blipFill>
          <a:blip r:embed="rId3"/>
          <a:stretch>
            <a:fillRect/>
          </a:stretch>
        </p:blipFill>
        <p:spPr>
          <a:xfrm>
            <a:off x="7533655" y="0"/>
            <a:ext cx="1610345" cy="847550"/>
          </a:xfrm>
          <a:prstGeom prst="rect">
            <a:avLst/>
          </a:prstGeom>
        </p:spPr>
      </p:pic>
      <p:sp>
        <p:nvSpPr>
          <p:cNvPr id="2" name="正方形/長方形 1">
            <a:extLst>
              <a:ext uri="{FF2B5EF4-FFF2-40B4-BE49-F238E27FC236}">
                <a16:creationId xmlns:a16="http://schemas.microsoft.com/office/drawing/2014/main" id="{1201BE5F-D0E7-454A-A93C-ECB3D8C9A989}"/>
              </a:ext>
            </a:extLst>
          </p:cNvPr>
          <p:cNvSpPr/>
          <p:nvPr/>
        </p:nvSpPr>
        <p:spPr>
          <a:xfrm>
            <a:off x="2032000" y="3172178"/>
            <a:ext cx="2133600" cy="256822"/>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B09AF899-2F5E-42CB-899A-000E54B71A3A}"/>
              </a:ext>
            </a:extLst>
          </p:cNvPr>
          <p:cNvSpPr/>
          <p:nvPr/>
        </p:nvSpPr>
        <p:spPr>
          <a:xfrm>
            <a:off x="1913466" y="5164667"/>
            <a:ext cx="4408311" cy="256822"/>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コネクタ 6">
            <a:extLst>
              <a:ext uri="{FF2B5EF4-FFF2-40B4-BE49-F238E27FC236}">
                <a16:creationId xmlns:a16="http://schemas.microsoft.com/office/drawing/2014/main" id="{D0613413-1A49-4E3C-9896-67C083E7734D}"/>
              </a:ext>
            </a:extLst>
          </p:cNvPr>
          <p:cNvCxnSpPr>
            <a:cxnSpLocks/>
          </p:cNvCxnSpPr>
          <p:nvPr/>
        </p:nvCxnSpPr>
        <p:spPr>
          <a:xfrm>
            <a:off x="1591733" y="5678311"/>
            <a:ext cx="461715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2092233E-BE63-4872-BD10-727BAE43528D}"/>
              </a:ext>
            </a:extLst>
          </p:cNvPr>
          <p:cNvCxnSpPr>
            <a:cxnSpLocks/>
          </p:cNvCxnSpPr>
          <p:nvPr/>
        </p:nvCxnSpPr>
        <p:spPr>
          <a:xfrm>
            <a:off x="5130800" y="6011333"/>
            <a:ext cx="16764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フッター プレースホルダー 2">
            <a:extLst>
              <a:ext uri="{FF2B5EF4-FFF2-40B4-BE49-F238E27FC236}">
                <a16:creationId xmlns:a16="http://schemas.microsoft.com/office/drawing/2014/main" id="{1FCF1CE9-26B9-41F5-AD92-10C1C570B4C1}"/>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8" name="スライド番号プレースホルダー 7">
            <a:extLst>
              <a:ext uri="{FF2B5EF4-FFF2-40B4-BE49-F238E27FC236}">
                <a16:creationId xmlns:a16="http://schemas.microsoft.com/office/drawing/2014/main" id="{C28AA073-BFF4-43BD-96CB-6573E0965FE6}"/>
              </a:ext>
            </a:extLst>
          </p:cNvPr>
          <p:cNvSpPr>
            <a:spLocks noGrp="1"/>
          </p:cNvSpPr>
          <p:nvPr>
            <p:ph type="sldNum" sz="quarter" idx="12"/>
          </p:nvPr>
        </p:nvSpPr>
        <p:spPr/>
        <p:txBody>
          <a:bodyPr/>
          <a:lstStyle/>
          <a:p>
            <a:fld id="{B5D62F09-AEE8-4779-8435-5C6DE144FD35}" type="slidenum">
              <a:rPr kumimoji="1" lang="ja-JP" altLang="en-US" smtClean="0"/>
              <a:t>21</a:t>
            </a:fld>
            <a:endParaRPr kumimoji="1" lang="ja-JP" altLang="en-US"/>
          </a:p>
        </p:txBody>
      </p:sp>
      <p:sp>
        <p:nvSpPr>
          <p:cNvPr id="10" name="吹き出し: 折線 9">
            <a:extLst>
              <a:ext uri="{FF2B5EF4-FFF2-40B4-BE49-F238E27FC236}">
                <a16:creationId xmlns:a16="http://schemas.microsoft.com/office/drawing/2014/main" id="{B5A3221A-9097-4406-8A66-F5B7C64B0A4B}"/>
              </a:ext>
            </a:extLst>
          </p:cNvPr>
          <p:cNvSpPr/>
          <p:nvPr/>
        </p:nvSpPr>
        <p:spPr>
          <a:xfrm>
            <a:off x="6626578" y="1902797"/>
            <a:ext cx="2517422" cy="485422"/>
          </a:xfrm>
          <a:prstGeom prst="borderCallout2">
            <a:avLst>
              <a:gd name="adj1" fmla="val 18750"/>
              <a:gd name="adj2" fmla="val -8333"/>
              <a:gd name="adj3" fmla="val 18750"/>
              <a:gd name="adj4" fmla="val -16667"/>
              <a:gd name="adj5" fmla="val 691571"/>
              <a:gd name="adj6" fmla="val -155099"/>
            </a:avLst>
          </a:prstGeom>
          <a:solidFill>
            <a:schemeClr val="bg1"/>
          </a:solidFill>
          <a:ln w="38100">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a:t>Good</a:t>
            </a:r>
            <a:r>
              <a:rPr kumimoji="1" lang="ja-JP" altLang="en-US" dirty="0"/>
              <a:t>　</a:t>
            </a:r>
            <a:r>
              <a:rPr kumimoji="1" lang="en-US" altLang="ja-JP" dirty="0"/>
              <a:t>or  Bad</a:t>
            </a:r>
            <a:endParaRPr kumimoji="1" lang="ja-JP" altLang="en-US" dirty="0"/>
          </a:p>
        </p:txBody>
      </p:sp>
      <p:sp>
        <p:nvSpPr>
          <p:cNvPr id="11" name="楕円 10">
            <a:extLst>
              <a:ext uri="{FF2B5EF4-FFF2-40B4-BE49-F238E27FC236}">
                <a16:creationId xmlns:a16="http://schemas.microsoft.com/office/drawing/2014/main" id="{B0437A51-5B42-4314-A3CE-806B2BCB8CC0}"/>
              </a:ext>
            </a:extLst>
          </p:cNvPr>
          <p:cNvSpPr/>
          <p:nvPr/>
        </p:nvSpPr>
        <p:spPr>
          <a:xfrm>
            <a:off x="3028950" y="5421489"/>
            <a:ext cx="536222" cy="345009"/>
          </a:xfrm>
          <a:prstGeom prst="ellipse">
            <a:avLst/>
          </a:prstGeom>
          <a:noFill/>
          <a:ln w="57150">
            <a:solidFill>
              <a:srgbClr val="1D33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a:extLst>
              <a:ext uri="{FF2B5EF4-FFF2-40B4-BE49-F238E27FC236}">
                <a16:creationId xmlns:a16="http://schemas.microsoft.com/office/drawing/2014/main" id="{693069C5-A8FB-4723-A63E-03C9CF78EA07}"/>
              </a:ext>
            </a:extLst>
          </p:cNvPr>
          <p:cNvSpPr/>
          <p:nvPr/>
        </p:nvSpPr>
        <p:spPr>
          <a:xfrm>
            <a:off x="5772149" y="5421488"/>
            <a:ext cx="536222" cy="345009"/>
          </a:xfrm>
          <a:prstGeom prst="ellipse">
            <a:avLst/>
          </a:prstGeom>
          <a:noFill/>
          <a:ln w="57150">
            <a:solidFill>
              <a:srgbClr val="1D33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矢印コネクタ 13">
            <a:extLst>
              <a:ext uri="{FF2B5EF4-FFF2-40B4-BE49-F238E27FC236}">
                <a16:creationId xmlns:a16="http://schemas.microsoft.com/office/drawing/2014/main" id="{9E612C6E-ACF7-491B-8164-B99CC180B9C8}"/>
              </a:ext>
            </a:extLst>
          </p:cNvPr>
          <p:cNvCxnSpPr>
            <a:cxnSpLocks/>
          </p:cNvCxnSpPr>
          <p:nvPr/>
        </p:nvCxnSpPr>
        <p:spPr>
          <a:xfrm>
            <a:off x="1165411" y="1933532"/>
            <a:ext cx="4693522" cy="3575446"/>
          </a:xfrm>
          <a:prstGeom prst="straightConnector1">
            <a:avLst/>
          </a:prstGeom>
          <a:ln w="38100">
            <a:solidFill>
              <a:srgbClr val="1D3366"/>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8CEA67B6-BC7F-4996-8F00-64F5996CA911}"/>
              </a:ext>
            </a:extLst>
          </p:cNvPr>
          <p:cNvCxnSpPr>
            <a:cxnSpLocks/>
          </p:cNvCxnSpPr>
          <p:nvPr/>
        </p:nvCxnSpPr>
        <p:spPr>
          <a:xfrm>
            <a:off x="1165411" y="1933532"/>
            <a:ext cx="2075206" cy="3466943"/>
          </a:xfrm>
          <a:prstGeom prst="straightConnector1">
            <a:avLst/>
          </a:prstGeom>
          <a:ln w="38100">
            <a:solidFill>
              <a:srgbClr val="1D3366"/>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96904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CCCA28-6914-46ED-B312-49BA4793AB8A}"/>
              </a:ext>
            </a:extLst>
          </p:cNvPr>
          <p:cNvSpPr>
            <a:spLocks noGrp="1"/>
          </p:cNvSpPr>
          <p:nvPr>
            <p:ph type="title"/>
          </p:nvPr>
        </p:nvSpPr>
        <p:spPr/>
        <p:txBody>
          <a:bodyPr/>
          <a:lstStyle/>
          <a:p>
            <a:r>
              <a:rPr kumimoji="1" lang="ja-JP" altLang="en-US" dirty="0"/>
              <a:t>通塾と塾講師の存在価値とは</a:t>
            </a:r>
          </a:p>
        </p:txBody>
      </p:sp>
      <p:sp>
        <p:nvSpPr>
          <p:cNvPr id="5" name="正方形/長方形 4">
            <a:extLst>
              <a:ext uri="{FF2B5EF4-FFF2-40B4-BE49-F238E27FC236}">
                <a16:creationId xmlns:a16="http://schemas.microsoft.com/office/drawing/2014/main" id="{E3E07EED-3863-434E-BAA3-445EADE51CB7}"/>
              </a:ext>
            </a:extLst>
          </p:cNvPr>
          <p:cNvSpPr/>
          <p:nvPr/>
        </p:nvSpPr>
        <p:spPr>
          <a:xfrm>
            <a:off x="678976" y="1501127"/>
            <a:ext cx="7786048" cy="5632311"/>
          </a:xfrm>
          <a:prstGeom prst="rect">
            <a:avLst/>
          </a:prstGeom>
        </p:spPr>
        <p:txBody>
          <a:bodyPr wrap="square">
            <a:spAutoFit/>
          </a:bodyPr>
          <a:lstStyle/>
          <a:p>
            <a:pPr>
              <a:spcAft>
                <a:spcPts val="0"/>
              </a:spcAft>
            </a:pPr>
            <a:r>
              <a:rPr lang="ja-JP" altLang="en-US" b="1" kern="100" dirty="0">
                <a:latin typeface="游ゴシック" panose="020B0400000000000000" pitchFamily="50" charset="-128"/>
                <a:cs typeface="Courier New" panose="02070309020205020404" pitchFamily="49" charset="0"/>
              </a:rPr>
              <a:t>インプットとアウトプットの場の明確化</a:t>
            </a:r>
            <a:r>
              <a:rPr lang="ja-JP" altLang="en-US" kern="100" dirty="0">
                <a:latin typeface="游ゴシック" panose="020B0400000000000000" pitchFamily="50" charset="-128"/>
                <a:cs typeface="Courier New" panose="02070309020205020404" pitchFamily="49" charset="0"/>
              </a:rPr>
              <a:t>でビフォーアフターコロナ</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en-US" altLang="ja-JP" b="1" kern="100" dirty="0">
                <a:latin typeface="游ゴシック" panose="020B0400000000000000" pitchFamily="50" charset="-128"/>
                <a:cs typeface="Courier New" panose="02070309020205020404" pitchFamily="49" charset="0"/>
              </a:rPr>
              <a:t>Model A</a:t>
            </a:r>
          </a:p>
          <a:p>
            <a:pPr>
              <a:spcAft>
                <a:spcPts val="0"/>
              </a:spcAft>
            </a:pPr>
            <a:r>
              <a:rPr lang="ja-JP" altLang="en-US" kern="100" dirty="0">
                <a:latin typeface="游ゴシック" panose="020B0400000000000000" pitchFamily="50" charset="-128"/>
                <a:cs typeface="Courier New" panose="02070309020205020404" pitchFamily="49" charset="0"/>
              </a:rPr>
              <a:t>映像：インプット　→　集団：演習、アウトプット</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個別：演習、アウトプット</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集団：スクーリング的探求授業</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*事後フォロー（補講）としての集団授業</a:t>
            </a:r>
            <a:endParaRPr lang="en-US" altLang="ja-JP" kern="100" dirty="0">
              <a:latin typeface="游ゴシック" panose="020B0400000000000000" pitchFamily="50" charset="-128"/>
              <a:cs typeface="Courier New" panose="02070309020205020404" pitchFamily="49" charset="0"/>
            </a:endParaRPr>
          </a:p>
          <a:p>
            <a:pPr>
              <a:spcAft>
                <a:spcPts val="0"/>
              </a:spcAft>
            </a:pPr>
            <a:endParaRPr lang="en-US" altLang="ja-JP" kern="100" dirty="0">
              <a:latin typeface="游ゴシック" panose="020B0400000000000000" pitchFamily="50" charset="-128"/>
              <a:cs typeface="Courier New" panose="02070309020205020404" pitchFamily="49" charset="0"/>
            </a:endParaRPr>
          </a:p>
          <a:p>
            <a:pPr>
              <a:spcAft>
                <a:spcPts val="0"/>
              </a:spcAft>
            </a:pPr>
            <a:r>
              <a:rPr lang="en-US" altLang="ja-JP" b="1" kern="100" dirty="0">
                <a:latin typeface="游ゴシック" panose="020B0400000000000000" pitchFamily="50" charset="-128"/>
                <a:cs typeface="Courier New" panose="02070309020205020404" pitchFamily="49" charset="0"/>
              </a:rPr>
              <a:t>Model B</a:t>
            </a:r>
          </a:p>
          <a:p>
            <a:pPr>
              <a:spcAft>
                <a:spcPts val="0"/>
              </a:spcAft>
            </a:pPr>
            <a:r>
              <a:rPr lang="ja-JP" altLang="en-US" kern="100" dirty="0">
                <a:latin typeface="游ゴシック" panose="020B0400000000000000" pitchFamily="50" charset="-128"/>
                <a:cs typeface="Courier New" panose="02070309020205020404" pitchFamily="49" charset="0"/>
              </a:rPr>
              <a:t>・コーチ、ファシリテータ、メンターが活躍する自立型学習</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・探求授業</a:t>
            </a:r>
            <a:endParaRPr lang="en-US" altLang="ja-JP" kern="100" dirty="0">
              <a:latin typeface="游ゴシック" panose="020B0400000000000000" pitchFamily="50" charset="-128"/>
              <a:cs typeface="Courier New" panose="02070309020205020404" pitchFamily="49" charset="0"/>
            </a:endParaRPr>
          </a:p>
          <a:p>
            <a:pPr>
              <a:spcAft>
                <a:spcPts val="0"/>
              </a:spcAft>
            </a:pPr>
            <a:endParaRPr lang="en-US" altLang="ja-JP" kern="100" dirty="0">
              <a:latin typeface="游ゴシック" panose="020B0400000000000000" pitchFamily="50" charset="-128"/>
              <a:cs typeface="Courier New" panose="02070309020205020404" pitchFamily="49" charset="0"/>
            </a:endParaRPr>
          </a:p>
          <a:p>
            <a:pPr>
              <a:spcAft>
                <a:spcPts val="0"/>
              </a:spcAft>
            </a:pPr>
            <a:r>
              <a:rPr lang="en-US" altLang="ja-JP" b="1" kern="100" dirty="0">
                <a:latin typeface="游ゴシック" panose="020B0400000000000000" pitchFamily="50" charset="-128"/>
                <a:cs typeface="Courier New" panose="02070309020205020404" pitchFamily="49" charset="0"/>
              </a:rPr>
              <a:t>Model</a:t>
            </a:r>
            <a:r>
              <a:rPr lang="ja-JP" altLang="en-US" b="1" kern="100" dirty="0">
                <a:latin typeface="游ゴシック" panose="020B0400000000000000" pitchFamily="50" charset="-128"/>
                <a:cs typeface="Courier New" panose="02070309020205020404" pitchFamily="49" charset="0"/>
              </a:rPr>
              <a:t> </a:t>
            </a:r>
            <a:r>
              <a:rPr lang="en-US" altLang="ja-JP" b="1" kern="100" dirty="0">
                <a:latin typeface="游ゴシック" panose="020B0400000000000000" pitchFamily="50" charset="-128"/>
                <a:cs typeface="Courier New" panose="02070309020205020404" pitchFamily="49" charset="0"/>
              </a:rPr>
              <a:t>C</a:t>
            </a:r>
          </a:p>
          <a:p>
            <a:pPr>
              <a:spcAft>
                <a:spcPts val="0"/>
              </a:spcAft>
            </a:pPr>
            <a:r>
              <a:rPr lang="ja-JP" altLang="en-US" kern="100" dirty="0">
                <a:latin typeface="游ゴシック" panose="020B0400000000000000" pitchFamily="50" charset="-128"/>
                <a:cs typeface="Courier New" panose="02070309020205020404" pitchFamily="49" charset="0"/>
              </a:rPr>
              <a:t>映像授業＋質問室</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基礎力定着学習（繰り返しが必要な生徒中心）</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英語強化</a:t>
            </a:r>
            <a:endParaRPr lang="en-US" altLang="ja-JP" kern="100" dirty="0">
              <a:latin typeface="游ゴシック" panose="020B0400000000000000" pitchFamily="50" charset="-128"/>
              <a:cs typeface="Courier New" panose="02070309020205020404" pitchFamily="49" charset="0"/>
            </a:endParaRPr>
          </a:p>
          <a:p>
            <a:pPr>
              <a:spcAft>
                <a:spcPts val="0"/>
              </a:spcAft>
            </a:pPr>
            <a:endParaRPr lang="en-US" altLang="ja-JP" kern="100" dirty="0">
              <a:latin typeface="游ゴシック" panose="020B0400000000000000" pitchFamily="50" charset="-128"/>
              <a:cs typeface="Courier New" panose="02070309020205020404" pitchFamily="49" charset="0"/>
            </a:endParaRPr>
          </a:p>
          <a:p>
            <a:pPr>
              <a:spcAft>
                <a:spcPts val="0"/>
              </a:spcAft>
            </a:pP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それぞれの融合型</a:t>
            </a:r>
            <a:endParaRPr lang="en-US" altLang="ja-JP" kern="100" dirty="0">
              <a:latin typeface="游ゴシック" panose="020B0400000000000000" pitchFamily="50" charset="-128"/>
              <a:cs typeface="Courier New" panose="02070309020205020404" pitchFamily="49" charset="0"/>
            </a:endParaRPr>
          </a:p>
          <a:p>
            <a:pPr>
              <a:spcAft>
                <a:spcPts val="0"/>
              </a:spcAft>
            </a:pP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　　　　　　　　　　　</a:t>
            </a:r>
            <a:endParaRPr lang="ja-JP" altLang="ja-JP" kern="100" dirty="0">
              <a:latin typeface="游ゴシック" panose="020B0400000000000000" pitchFamily="50" charset="-128"/>
              <a:cs typeface="Courier New" panose="02070309020205020404" pitchFamily="49" charset="0"/>
            </a:endParaRPr>
          </a:p>
        </p:txBody>
      </p:sp>
      <p:sp>
        <p:nvSpPr>
          <p:cNvPr id="3" name="フッター プレースホルダー 2">
            <a:extLst>
              <a:ext uri="{FF2B5EF4-FFF2-40B4-BE49-F238E27FC236}">
                <a16:creationId xmlns:a16="http://schemas.microsoft.com/office/drawing/2014/main" id="{B9ADD9D2-8A2D-4113-BCC6-F5D9B216519C}"/>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4" name="スライド番号プレースホルダー 3">
            <a:extLst>
              <a:ext uri="{FF2B5EF4-FFF2-40B4-BE49-F238E27FC236}">
                <a16:creationId xmlns:a16="http://schemas.microsoft.com/office/drawing/2014/main" id="{5BC83E2A-C65C-4929-BAC0-E70199B5DED5}"/>
              </a:ext>
            </a:extLst>
          </p:cNvPr>
          <p:cNvSpPr>
            <a:spLocks noGrp="1"/>
          </p:cNvSpPr>
          <p:nvPr>
            <p:ph type="sldNum" sz="quarter" idx="12"/>
          </p:nvPr>
        </p:nvSpPr>
        <p:spPr/>
        <p:txBody>
          <a:bodyPr/>
          <a:lstStyle/>
          <a:p>
            <a:fld id="{B5D62F09-AEE8-4779-8435-5C6DE144FD35}" type="slidenum">
              <a:rPr kumimoji="1" lang="ja-JP" altLang="en-US" smtClean="0"/>
              <a:t>22</a:t>
            </a:fld>
            <a:endParaRPr kumimoji="1" lang="ja-JP" altLang="en-US"/>
          </a:p>
        </p:txBody>
      </p:sp>
      <p:sp>
        <p:nvSpPr>
          <p:cNvPr id="6" name="テキスト ボックス 5">
            <a:extLst>
              <a:ext uri="{FF2B5EF4-FFF2-40B4-BE49-F238E27FC236}">
                <a16:creationId xmlns:a16="http://schemas.microsoft.com/office/drawing/2014/main" id="{7E2FF3E1-F001-4E87-B6B9-8799887B8C34}"/>
              </a:ext>
            </a:extLst>
          </p:cNvPr>
          <p:cNvSpPr txBox="1"/>
          <p:nvPr/>
        </p:nvSpPr>
        <p:spPr>
          <a:xfrm>
            <a:off x="6739466" y="1886135"/>
            <a:ext cx="2269067" cy="1754326"/>
          </a:xfrm>
          <a:prstGeom prst="rect">
            <a:avLst/>
          </a:prstGeom>
          <a:ln w="38100">
            <a:solidFill>
              <a:srgbClr val="00B050"/>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kumimoji="1" lang="ja-JP" altLang="en-US" dirty="0"/>
              <a:t>映像で予習する</a:t>
            </a:r>
            <a:endParaRPr kumimoji="1" lang="en-US" altLang="ja-JP" dirty="0"/>
          </a:p>
          <a:p>
            <a:r>
              <a:rPr kumimoji="1" lang="ja-JP" altLang="en-US" dirty="0"/>
              <a:t>未習分野導方法</a:t>
            </a:r>
            <a:endParaRPr kumimoji="1" lang="en-US" altLang="ja-JP" dirty="0"/>
          </a:p>
          <a:p>
            <a:r>
              <a:rPr kumimoji="1" lang="ja-JP" altLang="en-US" dirty="0"/>
              <a:t>　　↓</a:t>
            </a:r>
            <a:endParaRPr kumimoji="1" lang="en-US" altLang="ja-JP" dirty="0"/>
          </a:p>
          <a:p>
            <a:r>
              <a:rPr kumimoji="1" lang="ja-JP" altLang="en-US" dirty="0"/>
              <a:t>（例）</a:t>
            </a:r>
            <a:endParaRPr kumimoji="1" lang="en-US" altLang="ja-JP" dirty="0"/>
          </a:p>
          <a:p>
            <a:r>
              <a:rPr kumimoji="1" lang="ja-JP" altLang="en-US" dirty="0"/>
              <a:t>・間違いを指摘</a:t>
            </a:r>
            <a:endParaRPr kumimoji="1" lang="en-US" altLang="ja-JP" dirty="0"/>
          </a:p>
          <a:p>
            <a:r>
              <a:rPr kumimoji="1" lang="ja-JP" altLang="en-US" dirty="0"/>
              <a:t>・生徒が活躍</a:t>
            </a:r>
            <a:endParaRPr kumimoji="1" lang="en-US" altLang="ja-JP" dirty="0"/>
          </a:p>
        </p:txBody>
      </p:sp>
      <p:sp>
        <p:nvSpPr>
          <p:cNvPr id="7" name="楕円 6">
            <a:extLst>
              <a:ext uri="{FF2B5EF4-FFF2-40B4-BE49-F238E27FC236}">
                <a16:creationId xmlns:a16="http://schemas.microsoft.com/office/drawing/2014/main" id="{E88FF7CF-D647-46D1-953C-032C7AE712B9}"/>
              </a:ext>
            </a:extLst>
          </p:cNvPr>
          <p:cNvSpPr/>
          <p:nvPr/>
        </p:nvSpPr>
        <p:spPr>
          <a:xfrm>
            <a:off x="6558844" y="4317282"/>
            <a:ext cx="2472267" cy="864318"/>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b="1" dirty="0">
                <a:solidFill>
                  <a:srgbClr val="FF0000"/>
                </a:solidFill>
              </a:rPr>
              <a:t>自律 ・ 自立</a:t>
            </a:r>
          </a:p>
        </p:txBody>
      </p:sp>
    </p:spTree>
    <p:extLst>
      <p:ext uri="{BB962C8B-B14F-4D97-AF65-F5344CB8AC3E}">
        <p14:creationId xmlns:p14="http://schemas.microsoft.com/office/powerpoint/2010/main" val="2406149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CCCA28-6914-46ED-B312-49BA4793AB8A}"/>
              </a:ext>
            </a:extLst>
          </p:cNvPr>
          <p:cNvSpPr>
            <a:spLocks noGrp="1"/>
          </p:cNvSpPr>
          <p:nvPr>
            <p:ph type="title"/>
          </p:nvPr>
        </p:nvSpPr>
        <p:spPr/>
        <p:txBody>
          <a:bodyPr/>
          <a:lstStyle/>
          <a:p>
            <a:r>
              <a:rPr kumimoji="1" lang="en-US" altLang="ja-JP" dirty="0"/>
              <a:t>2020</a:t>
            </a:r>
            <a:r>
              <a:rPr kumimoji="1" lang="ja-JP" altLang="en-US" dirty="0"/>
              <a:t>年度の学習塾運営</a:t>
            </a:r>
          </a:p>
        </p:txBody>
      </p:sp>
      <p:sp>
        <p:nvSpPr>
          <p:cNvPr id="3" name="正方形/長方形 2">
            <a:extLst>
              <a:ext uri="{FF2B5EF4-FFF2-40B4-BE49-F238E27FC236}">
                <a16:creationId xmlns:a16="http://schemas.microsoft.com/office/drawing/2014/main" id="{2F56F7C6-F920-40F2-9C10-C5980A0FCB6A}"/>
              </a:ext>
            </a:extLst>
          </p:cNvPr>
          <p:cNvSpPr/>
          <p:nvPr/>
        </p:nvSpPr>
        <p:spPr>
          <a:xfrm>
            <a:off x="415925" y="2105337"/>
            <a:ext cx="8515350" cy="3693319"/>
          </a:xfrm>
          <a:prstGeom prst="rect">
            <a:avLst/>
          </a:prstGeom>
        </p:spPr>
        <p:txBody>
          <a:bodyPr wrap="square">
            <a:spAutoFit/>
          </a:bodyPr>
          <a:lstStyle/>
          <a:p>
            <a:pPr>
              <a:spcAft>
                <a:spcPts val="0"/>
              </a:spcAft>
            </a:pPr>
            <a:r>
              <a:rPr lang="en-US" altLang="ja-JP" kern="100" dirty="0">
                <a:latin typeface="游ゴシック" panose="020B0400000000000000" pitchFamily="50" charset="-128"/>
                <a:cs typeface="Courier New" panose="02070309020205020404" pitchFamily="49" charset="0"/>
              </a:rPr>
              <a:t>【</a:t>
            </a:r>
            <a:r>
              <a:rPr lang="ja-JP" altLang="en-US" kern="100" dirty="0">
                <a:latin typeface="游ゴシック" panose="020B0400000000000000" pitchFamily="50" charset="-128"/>
                <a:cs typeface="Courier New" panose="02070309020205020404" pitchFamily="49" charset="0"/>
              </a:rPr>
              <a:t>講習ができない上に年度いっぱい休校だったと想定</a:t>
            </a:r>
            <a:r>
              <a:rPr lang="en-US" altLang="ja-JP" kern="100" dirty="0">
                <a:latin typeface="游ゴシック" panose="020B0400000000000000" pitchFamily="50" charset="-128"/>
                <a:cs typeface="Courier New" panose="02070309020205020404" pitchFamily="49" charset="0"/>
              </a:rPr>
              <a:t>】</a:t>
            </a:r>
          </a:p>
          <a:p>
            <a:pPr>
              <a:spcAft>
                <a:spcPts val="0"/>
              </a:spcAft>
            </a:pPr>
            <a:endParaRPr lang="ja-JP" altLang="ja-JP" kern="100" dirty="0">
              <a:latin typeface="游ゴシック" panose="020B0400000000000000" pitchFamily="50" charset="-128"/>
              <a:cs typeface="Courier New" panose="02070309020205020404" pitchFamily="49" charset="0"/>
            </a:endParaRPr>
          </a:p>
          <a:p>
            <a:pPr>
              <a:spcAft>
                <a:spcPts val="0"/>
              </a:spcAft>
            </a:pPr>
            <a:r>
              <a:rPr lang="ja-JP" altLang="ja-JP" kern="100" dirty="0">
                <a:latin typeface="游ゴシック" panose="020B0400000000000000" pitchFamily="50" charset="-128"/>
                <a:cs typeface="Courier New" panose="02070309020205020404" pitchFamily="49" charset="0"/>
              </a:rPr>
              <a:t>・売上面</a:t>
            </a:r>
          </a:p>
          <a:p>
            <a:pPr>
              <a:spcAft>
                <a:spcPts val="0"/>
              </a:spcAft>
            </a:pPr>
            <a:r>
              <a:rPr lang="ja-JP" altLang="en-US" kern="100" dirty="0">
                <a:latin typeface="游ゴシック" panose="020B0400000000000000" pitchFamily="50" charset="-128"/>
                <a:cs typeface="Courier New" panose="02070309020205020404" pitchFamily="49" charset="0"/>
              </a:rPr>
              <a:t>□　</a:t>
            </a:r>
            <a:r>
              <a:rPr lang="ja-JP" altLang="ja-JP" kern="100" dirty="0">
                <a:latin typeface="游ゴシック" panose="020B0400000000000000" pitchFamily="50" charset="-128"/>
                <a:cs typeface="Courier New" panose="02070309020205020404" pitchFamily="49" charset="0"/>
              </a:rPr>
              <a:t>オンライン活用商品で</a:t>
            </a:r>
            <a:r>
              <a:rPr lang="en-US" altLang="ja-JP" kern="100" dirty="0">
                <a:latin typeface="游ゴシック" panose="020B0400000000000000" pitchFamily="50" charset="-128"/>
                <a:cs typeface="Courier New" panose="02070309020205020404" pitchFamily="49" charset="0"/>
              </a:rPr>
              <a:t>80%</a:t>
            </a:r>
            <a:r>
              <a:rPr lang="ja-JP" altLang="en-US" kern="100" dirty="0">
                <a:latin typeface="游ゴシック" panose="020B0400000000000000" pitchFamily="50" charset="-128"/>
                <a:cs typeface="Courier New" panose="02070309020205020404" pitchFamily="49" charset="0"/>
              </a:rPr>
              <a:t>　→　</a:t>
            </a:r>
            <a:r>
              <a:rPr lang="en-US" altLang="ja-JP" kern="100" dirty="0">
                <a:latin typeface="游ゴシック" panose="020B0400000000000000" pitchFamily="50" charset="-128"/>
                <a:cs typeface="Courier New" panose="02070309020205020404" pitchFamily="49" charset="0"/>
              </a:rPr>
              <a:t>20%</a:t>
            </a:r>
            <a:r>
              <a:rPr lang="ja-JP" altLang="ja-JP" kern="100" dirty="0">
                <a:latin typeface="游ゴシック" panose="020B0400000000000000" pitchFamily="50" charset="-128"/>
                <a:cs typeface="Courier New" panose="02070309020205020404" pitchFamily="49" charset="0"/>
              </a:rPr>
              <a:t>分</a:t>
            </a:r>
            <a:r>
              <a:rPr lang="en-US" altLang="ja-JP" kern="100" dirty="0">
                <a:latin typeface="Courier New" panose="02070309020205020404" pitchFamily="49" charset="0"/>
                <a:cs typeface="Courier New" panose="02070309020205020404" pitchFamily="49" charset="0"/>
              </a:rPr>
              <a:t>×</a:t>
            </a:r>
            <a:r>
              <a:rPr lang="en-US" altLang="ja-JP" kern="100" dirty="0">
                <a:latin typeface="游ゴシック" panose="020B0400000000000000" pitchFamily="50" charset="-128"/>
                <a:cs typeface="Courier New" panose="02070309020205020404" pitchFamily="49" charset="0"/>
              </a:rPr>
              <a:t>10</a:t>
            </a:r>
            <a:r>
              <a:rPr lang="ja-JP" altLang="ja-JP" kern="100" dirty="0">
                <a:latin typeface="游ゴシック" panose="020B0400000000000000" pitchFamily="50" charset="-128"/>
                <a:cs typeface="Courier New" panose="02070309020205020404" pitchFamily="49" charset="0"/>
              </a:rPr>
              <a:t>ヶ月</a:t>
            </a:r>
            <a:r>
              <a:rPr lang="en-US" altLang="ja-JP" kern="100" dirty="0">
                <a:latin typeface="游ゴシック" panose="020B0400000000000000" pitchFamily="50" charset="-128"/>
                <a:cs typeface="Courier New" panose="02070309020205020404" pitchFamily="49" charset="0"/>
              </a:rPr>
              <a:t>=2</a:t>
            </a:r>
            <a:r>
              <a:rPr lang="ja-JP" altLang="ja-JP" kern="100" dirty="0">
                <a:latin typeface="游ゴシック" panose="020B0400000000000000" pitchFamily="50" charset="-128"/>
                <a:cs typeface="Courier New" panose="02070309020205020404" pitchFamily="49" charset="0"/>
              </a:rPr>
              <a:t>ヶ月分</a:t>
            </a:r>
          </a:p>
          <a:p>
            <a:pPr>
              <a:spcAft>
                <a:spcPts val="0"/>
              </a:spcAft>
            </a:pPr>
            <a:r>
              <a:rPr lang="ja-JP" altLang="en-US" kern="100" dirty="0">
                <a:latin typeface="游ゴシック" panose="020B0400000000000000" pitchFamily="50" charset="-128"/>
                <a:cs typeface="Courier New" panose="02070309020205020404" pitchFamily="49" charset="0"/>
              </a:rPr>
              <a:t>　　　　　　　　　　　　　　　　　　　</a:t>
            </a:r>
            <a:r>
              <a:rPr lang="ja-JP" altLang="ja-JP" kern="100" dirty="0">
                <a:latin typeface="游ゴシック" panose="020B0400000000000000" pitchFamily="50" charset="-128"/>
                <a:cs typeface="Courier New" panose="02070309020205020404" pitchFamily="49" charset="0"/>
              </a:rPr>
              <a:t>講習夏と冬</a:t>
            </a:r>
            <a:r>
              <a:rPr lang="en-US" altLang="ja-JP" kern="100" dirty="0">
                <a:latin typeface="游ゴシック" panose="020B0400000000000000" pitchFamily="50" charset="-128"/>
                <a:cs typeface="Courier New" panose="02070309020205020404" pitchFamily="49" charset="0"/>
              </a:rPr>
              <a:t>=3</a:t>
            </a:r>
            <a:r>
              <a:rPr lang="ja-JP" altLang="ja-JP" kern="100" dirty="0">
                <a:latin typeface="游ゴシック" panose="020B0400000000000000" pitchFamily="50" charset="-128"/>
                <a:cs typeface="Courier New" panose="02070309020205020404" pitchFamily="49" charset="0"/>
              </a:rPr>
              <a:t>ヶ月分</a:t>
            </a:r>
          </a:p>
          <a:p>
            <a:pPr>
              <a:spcAft>
                <a:spcPts val="0"/>
              </a:spcAft>
            </a:pPr>
            <a:r>
              <a:rPr lang="ja-JP" altLang="en-US" kern="100" dirty="0">
                <a:latin typeface="游ゴシック" panose="020B0400000000000000" pitchFamily="50" charset="-128"/>
                <a:cs typeface="Courier New" panose="02070309020205020404" pitchFamily="49" charset="0"/>
              </a:rPr>
              <a:t>　　　　　　　　　　　　　　　　　　　　　　　　  </a:t>
            </a:r>
            <a:r>
              <a:rPr lang="ja-JP" altLang="ja-JP" kern="100" dirty="0">
                <a:latin typeface="游ゴシック" panose="020B0400000000000000" pitchFamily="50" charset="-128"/>
                <a:cs typeface="Courier New" panose="02070309020205020404" pitchFamily="49" charset="0"/>
              </a:rPr>
              <a:t>合計</a:t>
            </a:r>
            <a:r>
              <a:rPr lang="en-US" altLang="ja-JP" kern="100" dirty="0">
                <a:latin typeface="游ゴシック" panose="020B0400000000000000" pitchFamily="50" charset="-128"/>
                <a:cs typeface="Courier New" panose="02070309020205020404" pitchFamily="49" charset="0"/>
              </a:rPr>
              <a:t>5</a:t>
            </a:r>
            <a:r>
              <a:rPr lang="ja-JP" altLang="ja-JP" kern="100" dirty="0">
                <a:latin typeface="游ゴシック" panose="020B0400000000000000" pitchFamily="50" charset="-128"/>
                <a:cs typeface="Courier New" panose="02070309020205020404" pitchFamily="49" charset="0"/>
              </a:rPr>
              <a:t>ヶ月分</a:t>
            </a:r>
            <a:r>
              <a:rPr lang="ja-JP" altLang="en-US" kern="100" dirty="0">
                <a:latin typeface="游ゴシック" panose="020B0400000000000000" pitchFamily="50" charset="-128"/>
                <a:cs typeface="Courier New" panose="02070309020205020404" pitchFamily="49" charset="0"/>
              </a:rPr>
              <a:t>売上減</a:t>
            </a:r>
            <a:endParaRPr lang="en-US" altLang="ja-JP" kern="100" dirty="0">
              <a:latin typeface="游ゴシック" panose="020B0400000000000000" pitchFamily="50" charset="-128"/>
              <a:cs typeface="Courier New" panose="02070309020205020404" pitchFamily="49" charset="0"/>
            </a:endParaRPr>
          </a:p>
          <a:p>
            <a:pPr>
              <a:spcAft>
                <a:spcPts val="0"/>
              </a:spcAft>
            </a:pPr>
            <a:endParaRPr lang="en-US" altLang="ja-JP" kern="100" dirty="0">
              <a:latin typeface="游ゴシック" panose="020B0400000000000000" pitchFamily="50" charset="-128"/>
              <a:cs typeface="Courier New" panose="02070309020205020404" pitchFamily="49" charset="0"/>
            </a:endParaRPr>
          </a:p>
          <a:p>
            <a:pPr>
              <a:spcAft>
                <a:spcPts val="0"/>
              </a:spcAft>
            </a:pP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●課題</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・通常売上確保</a:t>
            </a: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・講習売上確保</a:t>
            </a:r>
            <a:endParaRPr lang="ja-JP" altLang="ja-JP" kern="100" dirty="0">
              <a:latin typeface="游ゴシック" panose="020B0400000000000000" pitchFamily="50" charset="-128"/>
              <a:cs typeface="Courier New" panose="02070309020205020404" pitchFamily="49" charset="0"/>
            </a:endParaRPr>
          </a:p>
          <a:p>
            <a:pPr>
              <a:spcAft>
                <a:spcPts val="0"/>
              </a:spcAft>
            </a:pPr>
            <a:endParaRPr lang="en-US" altLang="ja-JP" kern="100" dirty="0">
              <a:latin typeface="游ゴシック" panose="020B0400000000000000" pitchFamily="50" charset="-128"/>
              <a:cs typeface="Courier New" panose="02070309020205020404" pitchFamily="49" charset="0"/>
            </a:endParaRPr>
          </a:p>
          <a:p>
            <a:pPr>
              <a:spcAft>
                <a:spcPts val="0"/>
              </a:spcAft>
            </a:pPr>
            <a:r>
              <a:rPr lang="ja-JP" altLang="en-US" kern="100" dirty="0">
                <a:latin typeface="游ゴシック" panose="020B0400000000000000" pitchFamily="50" charset="-128"/>
                <a:cs typeface="Courier New" panose="02070309020205020404" pitchFamily="49" charset="0"/>
              </a:rPr>
              <a:t>・アフターコロナでの営業形態との差別化？</a:t>
            </a:r>
            <a:endParaRPr lang="ja-JP" altLang="ja-JP" kern="100" dirty="0">
              <a:latin typeface="游ゴシック" panose="020B0400000000000000" pitchFamily="50" charset="-128"/>
              <a:cs typeface="Courier New" panose="02070309020205020404" pitchFamily="49" charset="0"/>
            </a:endParaRPr>
          </a:p>
        </p:txBody>
      </p:sp>
      <p:sp>
        <p:nvSpPr>
          <p:cNvPr id="4" name="フッター プレースホルダー 3">
            <a:extLst>
              <a:ext uri="{FF2B5EF4-FFF2-40B4-BE49-F238E27FC236}">
                <a16:creationId xmlns:a16="http://schemas.microsoft.com/office/drawing/2014/main" id="{11ED174B-7959-475D-B15B-9A7CD2532995}"/>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FA6BA904-8E6E-4369-81AE-A87EB0A11402}"/>
              </a:ext>
            </a:extLst>
          </p:cNvPr>
          <p:cNvSpPr>
            <a:spLocks noGrp="1"/>
          </p:cNvSpPr>
          <p:nvPr>
            <p:ph type="sldNum" sz="quarter" idx="12"/>
          </p:nvPr>
        </p:nvSpPr>
        <p:spPr/>
        <p:txBody>
          <a:bodyPr/>
          <a:lstStyle/>
          <a:p>
            <a:fld id="{B5D62F09-AEE8-4779-8435-5C6DE144FD35}" type="slidenum">
              <a:rPr kumimoji="1" lang="ja-JP" altLang="en-US" smtClean="0"/>
              <a:t>23</a:t>
            </a:fld>
            <a:endParaRPr kumimoji="1" lang="ja-JP" altLang="en-US"/>
          </a:p>
        </p:txBody>
      </p:sp>
    </p:spTree>
    <p:extLst>
      <p:ext uri="{BB962C8B-B14F-4D97-AF65-F5344CB8AC3E}">
        <p14:creationId xmlns:p14="http://schemas.microsoft.com/office/powerpoint/2010/main" val="2145857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CCCA28-6914-46ED-B312-49BA4793AB8A}"/>
              </a:ext>
            </a:extLst>
          </p:cNvPr>
          <p:cNvSpPr>
            <a:spLocks noGrp="1"/>
          </p:cNvSpPr>
          <p:nvPr>
            <p:ph type="title"/>
          </p:nvPr>
        </p:nvSpPr>
        <p:spPr>
          <a:xfrm>
            <a:off x="628650" y="0"/>
            <a:ext cx="7886700" cy="1325563"/>
          </a:xfrm>
        </p:spPr>
        <p:txBody>
          <a:bodyPr/>
          <a:lstStyle/>
          <a:p>
            <a:r>
              <a:rPr kumimoji="1" lang="en-US" altLang="ja-JP" dirty="0"/>
              <a:t>2020</a:t>
            </a:r>
            <a:r>
              <a:rPr kumimoji="1" lang="ja-JP" altLang="en-US" dirty="0"/>
              <a:t>年度の学習塾運営</a:t>
            </a:r>
          </a:p>
        </p:txBody>
      </p:sp>
      <p:sp>
        <p:nvSpPr>
          <p:cNvPr id="3" name="正方形/長方形 2">
            <a:extLst>
              <a:ext uri="{FF2B5EF4-FFF2-40B4-BE49-F238E27FC236}">
                <a16:creationId xmlns:a16="http://schemas.microsoft.com/office/drawing/2014/main" id="{2F56F7C6-F920-40F2-9C10-C5980A0FCB6A}"/>
              </a:ext>
            </a:extLst>
          </p:cNvPr>
          <p:cNvSpPr/>
          <p:nvPr/>
        </p:nvSpPr>
        <p:spPr>
          <a:xfrm>
            <a:off x="314325" y="3859154"/>
            <a:ext cx="8515350" cy="2862322"/>
          </a:xfrm>
          <a:prstGeom prst="rect">
            <a:avLst/>
          </a:prstGeom>
        </p:spPr>
        <p:txBody>
          <a:bodyPr wrap="square">
            <a:spAutoFit/>
          </a:bodyPr>
          <a:lstStyle/>
          <a:p>
            <a:pPr>
              <a:spcAft>
                <a:spcPts val="0"/>
              </a:spcAft>
            </a:pPr>
            <a:r>
              <a:rPr lang="ja-JP" altLang="ja-JP" sz="2000" kern="100" dirty="0">
                <a:latin typeface="游ゴシック" panose="020B0400000000000000" pitchFamily="50" charset="-128"/>
                <a:cs typeface="Courier New" panose="02070309020205020404" pitchFamily="49" charset="0"/>
              </a:rPr>
              <a:t>●売上の柱は</a:t>
            </a:r>
            <a:r>
              <a:rPr lang="ja-JP" altLang="en-US" sz="2000" kern="100" dirty="0">
                <a:latin typeface="游ゴシック" panose="020B0400000000000000" pitchFamily="50" charset="-128"/>
                <a:cs typeface="Courier New" panose="02070309020205020404" pitchFamily="49" charset="0"/>
              </a:rPr>
              <a:t>？</a:t>
            </a:r>
            <a:endParaRPr lang="ja-JP" altLang="ja-JP" sz="2000" kern="100" dirty="0">
              <a:latin typeface="游ゴシック" panose="020B0400000000000000" pitchFamily="50" charset="-128"/>
              <a:cs typeface="Courier New" panose="02070309020205020404" pitchFamily="49" charset="0"/>
            </a:endParaRPr>
          </a:p>
          <a:p>
            <a:pPr>
              <a:spcAft>
                <a:spcPts val="0"/>
              </a:spcAft>
            </a:pPr>
            <a:r>
              <a:rPr lang="ja-JP" altLang="ja-JP" sz="2000" kern="100" dirty="0">
                <a:latin typeface="游ゴシック" panose="020B0400000000000000" pitchFamily="50" charset="-128"/>
                <a:cs typeface="Courier New" panose="02070309020205020404" pitchFamily="49" charset="0"/>
              </a:rPr>
              <a:t>・映像授業＋オンライン学習管理で</a:t>
            </a:r>
            <a:r>
              <a:rPr lang="en-US" altLang="ja-JP" sz="2000" kern="100" dirty="0">
                <a:latin typeface="游ゴシック" panose="020B0400000000000000" pitchFamily="50" charset="-128"/>
                <a:cs typeface="Courier New" panose="02070309020205020404" pitchFamily="49" charset="0"/>
              </a:rPr>
              <a:t>70%</a:t>
            </a:r>
            <a:r>
              <a:rPr lang="ja-JP" altLang="en-US" sz="2000" kern="100" dirty="0">
                <a:latin typeface="游ゴシック" panose="020B0400000000000000" pitchFamily="50" charset="-128"/>
                <a:cs typeface="Courier New" panose="02070309020205020404" pitchFamily="49" charset="0"/>
              </a:rPr>
              <a:t>～</a:t>
            </a:r>
            <a:r>
              <a:rPr lang="en-US" altLang="ja-JP" sz="2000" kern="100" dirty="0">
                <a:latin typeface="游ゴシック" panose="020B0400000000000000" pitchFamily="50" charset="-128"/>
                <a:cs typeface="Courier New" panose="02070309020205020404" pitchFamily="49" charset="0"/>
              </a:rPr>
              <a:t>100%</a:t>
            </a:r>
            <a:endParaRPr lang="ja-JP" altLang="ja-JP" sz="2000" kern="100" dirty="0">
              <a:latin typeface="游ゴシック" panose="020B0400000000000000" pitchFamily="50" charset="-128"/>
              <a:cs typeface="Courier New" panose="02070309020205020404" pitchFamily="49" charset="0"/>
            </a:endParaRPr>
          </a:p>
          <a:p>
            <a:pPr>
              <a:spcAft>
                <a:spcPts val="0"/>
              </a:spcAft>
            </a:pPr>
            <a:r>
              <a:rPr lang="ja-JP" altLang="ja-JP" sz="2000" kern="100" dirty="0">
                <a:latin typeface="游ゴシック" panose="020B0400000000000000" pitchFamily="50" charset="-128"/>
                <a:cs typeface="Courier New" panose="02070309020205020404" pitchFamily="49" charset="0"/>
              </a:rPr>
              <a:t>・基礎学力コンテンツで</a:t>
            </a:r>
            <a:r>
              <a:rPr lang="en-US" altLang="ja-JP" sz="2000" kern="100" dirty="0">
                <a:latin typeface="游ゴシック" panose="020B0400000000000000" pitchFamily="50" charset="-128"/>
                <a:cs typeface="Courier New" panose="02070309020205020404" pitchFamily="49" charset="0"/>
              </a:rPr>
              <a:t>20</a:t>
            </a:r>
            <a:r>
              <a:rPr lang="ja-JP" altLang="en-US" sz="2000" kern="100" dirty="0">
                <a:latin typeface="游ゴシック" panose="020B0400000000000000" pitchFamily="50" charset="-128"/>
                <a:cs typeface="Courier New" panose="02070309020205020404" pitchFamily="49" charset="0"/>
              </a:rPr>
              <a:t>～</a:t>
            </a:r>
            <a:r>
              <a:rPr lang="en-US" altLang="ja-JP" sz="2000" kern="100" dirty="0">
                <a:latin typeface="游ゴシック" panose="020B0400000000000000" pitchFamily="50" charset="-128"/>
                <a:cs typeface="Courier New" panose="02070309020205020404" pitchFamily="49" charset="0"/>
              </a:rPr>
              <a:t>30%</a:t>
            </a:r>
            <a:endParaRPr lang="ja-JP" altLang="ja-JP" sz="2000" kern="100" dirty="0">
              <a:latin typeface="游ゴシック" panose="020B0400000000000000" pitchFamily="50" charset="-128"/>
              <a:cs typeface="Courier New" panose="02070309020205020404" pitchFamily="49" charset="0"/>
            </a:endParaRPr>
          </a:p>
          <a:p>
            <a:pPr>
              <a:spcAft>
                <a:spcPts val="0"/>
              </a:spcAft>
            </a:pPr>
            <a:r>
              <a:rPr lang="ja-JP" altLang="en-US" sz="2000" kern="100" dirty="0">
                <a:latin typeface="游ゴシック" panose="020B0400000000000000" pitchFamily="50" charset="-128"/>
                <a:cs typeface="Courier New" panose="02070309020205020404" pitchFamily="49" charset="0"/>
              </a:rPr>
              <a:t>　　*必要に応じて</a:t>
            </a:r>
            <a:r>
              <a:rPr lang="ja-JP" altLang="ja-JP" sz="2000" kern="100" dirty="0">
                <a:latin typeface="游ゴシック" panose="020B0400000000000000" pitchFamily="50" charset="-128"/>
                <a:cs typeface="Courier New" panose="02070309020205020404" pitchFamily="49" charset="0"/>
              </a:rPr>
              <a:t>学校の学習管理</a:t>
            </a:r>
            <a:r>
              <a:rPr lang="ja-JP" altLang="en-US" sz="2000" kern="100" dirty="0">
                <a:latin typeface="游ゴシック" panose="020B0400000000000000" pitchFamily="50" charset="-128"/>
                <a:cs typeface="Courier New" panose="02070309020205020404" pitchFamily="49" charset="0"/>
              </a:rPr>
              <a:t>や</a:t>
            </a:r>
            <a:r>
              <a:rPr lang="ja-JP" altLang="ja-JP" sz="2000" kern="100" dirty="0">
                <a:latin typeface="游ゴシック" panose="020B0400000000000000" pitchFamily="50" charset="-128"/>
                <a:cs typeface="Courier New" panose="02070309020205020404" pitchFamily="49" charset="0"/>
              </a:rPr>
              <a:t>アナログ教材提供</a:t>
            </a:r>
            <a:r>
              <a:rPr lang="ja-JP" altLang="en-US" sz="2000" kern="100" dirty="0">
                <a:latin typeface="游ゴシック" panose="020B0400000000000000" pitchFamily="50" charset="-128"/>
                <a:cs typeface="Courier New" panose="02070309020205020404" pitchFamily="49" charset="0"/>
              </a:rPr>
              <a:t>学習指示</a:t>
            </a:r>
            <a:endParaRPr lang="ja-JP" altLang="ja-JP" sz="2000" kern="100" dirty="0">
              <a:latin typeface="游ゴシック" panose="020B0400000000000000" pitchFamily="50" charset="-128"/>
              <a:cs typeface="Courier New" panose="02070309020205020404" pitchFamily="49" charset="0"/>
            </a:endParaRPr>
          </a:p>
          <a:p>
            <a:pPr>
              <a:spcAft>
                <a:spcPts val="0"/>
              </a:spcAft>
            </a:pPr>
            <a:r>
              <a:rPr lang="ja-JP" altLang="ja-JP" sz="2000" kern="100" dirty="0">
                <a:latin typeface="游ゴシック" panose="020B0400000000000000" pitchFamily="50" charset="-128"/>
                <a:cs typeface="Courier New" panose="02070309020205020404" pitchFamily="49" charset="0"/>
              </a:rPr>
              <a:t>・英語</a:t>
            </a:r>
            <a:r>
              <a:rPr lang="ja-JP" altLang="en-US" sz="2000" kern="100" dirty="0">
                <a:latin typeface="游ゴシック" panose="020B0400000000000000" pitchFamily="50" charset="-128"/>
                <a:cs typeface="Courier New" panose="02070309020205020404" pitchFamily="49" charset="0"/>
              </a:rPr>
              <a:t>強化年間として</a:t>
            </a:r>
            <a:r>
              <a:rPr lang="ja-JP" altLang="ja-JP" sz="2000" kern="100" dirty="0">
                <a:latin typeface="游ゴシック" panose="020B0400000000000000" pitchFamily="50" charset="-128"/>
                <a:cs typeface="Courier New" panose="02070309020205020404" pitchFamily="49" charset="0"/>
              </a:rPr>
              <a:t>講習分を取り返す</a:t>
            </a:r>
          </a:p>
          <a:p>
            <a:pPr>
              <a:spcAft>
                <a:spcPts val="0"/>
              </a:spcAft>
            </a:pPr>
            <a:r>
              <a:rPr lang="ja-JP" altLang="ja-JP" sz="2000" kern="100" dirty="0">
                <a:latin typeface="游ゴシック" panose="020B0400000000000000" pitchFamily="50" charset="-128"/>
                <a:cs typeface="Courier New" panose="02070309020205020404" pitchFamily="49" charset="0"/>
              </a:rPr>
              <a:t>→</a:t>
            </a:r>
            <a:r>
              <a:rPr lang="ja-JP" altLang="en-US" sz="2000" kern="100" dirty="0">
                <a:latin typeface="游ゴシック" panose="020B0400000000000000" pitchFamily="50" charset="-128"/>
                <a:cs typeface="Courier New" panose="02070309020205020404" pitchFamily="49" charset="0"/>
              </a:rPr>
              <a:t>（</a:t>
            </a:r>
            <a:r>
              <a:rPr lang="ja-JP" altLang="ja-JP" sz="2000" kern="100" dirty="0">
                <a:latin typeface="游ゴシック" panose="020B0400000000000000" pitchFamily="50" charset="-128"/>
                <a:cs typeface="Courier New" panose="02070309020205020404" pitchFamily="49" charset="0"/>
              </a:rPr>
              <a:t>家庭も逼迫</a:t>
            </a:r>
            <a:r>
              <a:rPr lang="ja-JP" altLang="en-US" sz="2000" kern="100" dirty="0">
                <a:latin typeface="游ゴシック" panose="020B0400000000000000" pitchFamily="50" charset="-128"/>
                <a:cs typeface="Courier New" panose="02070309020205020404" pitchFamily="49" charset="0"/>
              </a:rPr>
              <a:t>）</a:t>
            </a:r>
            <a:endParaRPr lang="en-US" altLang="ja-JP" sz="2000" kern="100" dirty="0">
              <a:latin typeface="游ゴシック" panose="020B0400000000000000" pitchFamily="50" charset="-128"/>
              <a:cs typeface="Courier New" panose="02070309020205020404" pitchFamily="49" charset="0"/>
            </a:endParaRPr>
          </a:p>
          <a:p>
            <a:pPr>
              <a:spcAft>
                <a:spcPts val="0"/>
              </a:spcAft>
            </a:pPr>
            <a:r>
              <a:rPr lang="ja-JP" altLang="en-US" sz="2000" kern="100" dirty="0">
                <a:latin typeface="游ゴシック" panose="020B0400000000000000" pitchFamily="50" charset="-128"/>
                <a:cs typeface="Courier New" panose="02070309020205020404" pitchFamily="49" charset="0"/>
              </a:rPr>
              <a:t>　　□　</a:t>
            </a:r>
            <a:r>
              <a:rPr lang="ja-JP" altLang="ja-JP" sz="2000" kern="100" dirty="0">
                <a:latin typeface="游ゴシック" panose="020B0400000000000000" pitchFamily="50" charset="-128"/>
                <a:cs typeface="Courier New" panose="02070309020205020404" pitchFamily="49" charset="0"/>
              </a:rPr>
              <a:t>集中講義ができる形</a:t>
            </a:r>
            <a:r>
              <a:rPr lang="ja-JP" altLang="en-US" sz="2000" kern="100" dirty="0">
                <a:latin typeface="游ゴシック" panose="020B0400000000000000" pitchFamily="50" charset="-128"/>
                <a:cs typeface="Courier New" panose="02070309020205020404" pitchFamily="49" charset="0"/>
              </a:rPr>
              <a:t>　〇</a:t>
            </a:r>
            <a:endParaRPr lang="en-US" altLang="ja-JP" sz="2000" kern="100" dirty="0">
              <a:latin typeface="游ゴシック" panose="020B0400000000000000" pitchFamily="50" charset="-128"/>
              <a:cs typeface="Courier New" panose="02070309020205020404" pitchFamily="49" charset="0"/>
            </a:endParaRPr>
          </a:p>
          <a:p>
            <a:pPr>
              <a:spcAft>
                <a:spcPts val="0"/>
              </a:spcAft>
            </a:pPr>
            <a:r>
              <a:rPr lang="ja-JP" altLang="en-US" sz="2000" kern="100" dirty="0">
                <a:latin typeface="游ゴシック" panose="020B0400000000000000" pitchFamily="50" charset="-128"/>
                <a:cs typeface="Courier New" panose="02070309020205020404" pitchFamily="49" charset="0"/>
              </a:rPr>
              <a:t>　　□　通常</a:t>
            </a:r>
            <a:r>
              <a:rPr lang="ja-JP" altLang="ja-JP" sz="2000" kern="100" dirty="0">
                <a:latin typeface="游ゴシック" panose="020B0400000000000000" pitchFamily="50" charset="-128"/>
                <a:cs typeface="Courier New" panose="02070309020205020404" pitchFamily="49" charset="0"/>
              </a:rPr>
              <a:t>授業と組み合わせての</a:t>
            </a:r>
            <a:r>
              <a:rPr lang="en-US" altLang="ja-JP" sz="2000" kern="100" dirty="0">
                <a:latin typeface="游ゴシック" panose="020B0400000000000000" pitchFamily="50" charset="-128"/>
                <a:cs typeface="Courier New" panose="02070309020205020404" pitchFamily="49" charset="0"/>
              </a:rPr>
              <a:t>10%</a:t>
            </a:r>
            <a:r>
              <a:rPr lang="ja-JP" altLang="ja-JP" sz="2000" kern="100" dirty="0">
                <a:latin typeface="游ゴシック" panose="020B0400000000000000" pitchFamily="50" charset="-128"/>
                <a:cs typeface="Courier New" panose="02070309020205020404" pitchFamily="49" charset="0"/>
              </a:rPr>
              <a:t>の値上げ</a:t>
            </a:r>
            <a:r>
              <a:rPr lang="ja-JP" altLang="en-US" sz="2000" kern="100" dirty="0">
                <a:latin typeface="游ゴシック" panose="020B0400000000000000" pitchFamily="50" charset="-128"/>
                <a:cs typeface="Courier New" panose="02070309020205020404" pitchFamily="49" charset="0"/>
              </a:rPr>
              <a:t>　</a:t>
            </a:r>
            <a:r>
              <a:rPr lang="en-US" altLang="ja-JP" sz="2000" kern="100" dirty="0">
                <a:latin typeface="游ゴシック" panose="020B0400000000000000" pitchFamily="50" charset="-128"/>
                <a:cs typeface="Courier New" panose="02070309020205020404" pitchFamily="49" charset="0"/>
              </a:rPr>
              <a:t>×</a:t>
            </a:r>
            <a:r>
              <a:rPr lang="ja-JP" altLang="en-US" sz="2000" kern="100" dirty="0">
                <a:latin typeface="游ゴシック" panose="020B0400000000000000" pitchFamily="50" charset="-128"/>
                <a:cs typeface="Courier New" panose="02070309020205020404" pitchFamily="49" charset="0"/>
              </a:rPr>
              <a:t>　（負担感）</a:t>
            </a:r>
            <a:endParaRPr lang="en-US" altLang="ja-JP" sz="2000" kern="100" dirty="0">
              <a:latin typeface="游ゴシック" panose="020B0400000000000000" pitchFamily="50" charset="-128"/>
              <a:cs typeface="Courier New" panose="02070309020205020404" pitchFamily="49" charset="0"/>
            </a:endParaRPr>
          </a:p>
          <a:p>
            <a:pPr>
              <a:spcAft>
                <a:spcPts val="0"/>
              </a:spcAft>
            </a:pPr>
            <a:endParaRPr lang="ja-JP" altLang="ja-JP" sz="2000" kern="100" dirty="0">
              <a:latin typeface="游ゴシック" panose="020B0400000000000000" pitchFamily="50" charset="-128"/>
              <a:cs typeface="Courier New" panose="02070309020205020404" pitchFamily="49" charset="0"/>
            </a:endParaRPr>
          </a:p>
        </p:txBody>
      </p:sp>
      <p:sp>
        <p:nvSpPr>
          <p:cNvPr id="4" name="正方形/長方形 3">
            <a:extLst>
              <a:ext uri="{FF2B5EF4-FFF2-40B4-BE49-F238E27FC236}">
                <a16:creationId xmlns:a16="http://schemas.microsoft.com/office/drawing/2014/main" id="{4F5807D1-8662-4BC9-A834-E4DF758CFB15}"/>
              </a:ext>
            </a:extLst>
          </p:cNvPr>
          <p:cNvSpPr/>
          <p:nvPr/>
        </p:nvSpPr>
        <p:spPr>
          <a:xfrm>
            <a:off x="314325" y="902073"/>
            <a:ext cx="8515350" cy="28623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spcAft>
                <a:spcPts val="0"/>
              </a:spcAft>
            </a:pPr>
            <a:r>
              <a:rPr lang="ja-JP" altLang="en-US" sz="2000" kern="100" dirty="0">
                <a:latin typeface="游ゴシック" panose="020B0400000000000000" pitchFamily="50" charset="-128"/>
                <a:cs typeface="Courier New" panose="02070309020205020404" pitchFamily="49" charset="0"/>
              </a:rPr>
              <a:t>＊　</a:t>
            </a:r>
            <a:r>
              <a:rPr lang="en-US" altLang="ja-JP" sz="2000" kern="100" dirty="0">
                <a:latin typeface="游ゴシック" panose="020B0400000000000000" pitchFamily="50" charset="-128"/>
                <a:cs typeface="Courier New" panose="02070309020205020404" pitchFamily="49" charset="0"/>
              </a:rPr>
              <a:t>4</a:t>
            </a:r>
            <a:r>
              <a:rPr lang="ja-JP" altLang="en-US" sz="2000" kern="100" dirty="0">
                <a:latin typeface="游ゴシック" panose="020B0400000000000000" pitchFamily="50" charset="-128"/>
                <a:cs typeface="Courier New" panose="02070309020205020404" pitchFamily="49" charset="0"/>
              </a:rPr>
              <a:t>月　オンライン授業供給時の授業料</a:t>
            </a:r>
            <a:endParaRPr lang="en-US" altLang="ja-JP" sz="2000" kern="100" dirty="0">
              <a:latin typeface="游ゴシック" panose="020B0400000000000000" pitchFamily="50" charset="-128"/>
              <a:cs typeface="Courier New" panose="02070309020205020404" pitchFamily="49" charset="0"/>
            </a:endParaRPr>
          </a:p>
          <a:p>
            <a:pPr>
              <a:spcAft>
                <a:spcPts val="0"/>
              </a:spcAft>
            </a:pPr>
            <a:endParaRPr lang="en-US" altLang="ja-JP" sz="2000" kern="100" dirty="0">
              <a:latin typeface="游ゴシック" panose="020B0400000000000000" pitchFamily="50" charset="-128"/>
              <a:cs typeface="Courier New" panose="02070309020205020404" pitchFamily="49" charset="0"/>
            </a:endParaRPr>
          </a:p>
          <a:p>
            <a:pPr>
              <a:spcAft>
                <a:spcPts val="0"/>
              </a:spcAft>
            </a:pPr>
            <a:r>
              <a:rPr lang="ja-JP" altLang="en-US" sz="2000" kern="100" dirty="0">
                <a:latin typeface="游ゴシック" panose="020B0400000000000000" pitchFamily="50" charset="-128"/>
                <a:cs typeface="Courier New" panose="02070309020205020404" pitchFamily="49" charset="0"/>
              </a:rPr>
              <a:t>・割引　１０％　２５％　４０％　５０％　６０～８０％　</a:t>
            </a:r>
            <a:endParaRPr lang="en-US" altLang="ja-JP" sz="2000" kern="100" dirty="0">
              <a:latin typeface="游ゴシック" panose="020B0400000000000000" pitchFamily="50" charset="-128"/>
              <a:cs typeface="Courier New" panose="02070309020205020404" pitchFamily="49" charset="0"/>
            </a:endParaRPr>
          </a:p>
          <a:p>
            <a:pPr>
              <a:spcAft>
                <a:spcPts val="0"/>
              </a:spcAft>
            </a:pPr>
            <a:endParaRPr lang="en-US" altLang="ja-JP" sz="2000" kern="100" dirty="0">
              <a:latin typeface="游ゴシック" panose="020B0400000000000000" pitchFamily="50" charset="-128"/>
              <a:cs typeface="Courier New" panose="02070309020205020404" pitchFamily="49" charset="0"/>
            </a:endParaRPr>
          </a:p>
          <a:p>
            <a:pPr>
              <a:spcAft>
                <a:spcPts val="0"/>
              </a:spcAft>
            </a:pPr>
            <a:r>
              <a:rPr lang="ja-JP" altLang="en-US" sz="2000" kern="100" dirty="0">
                <a:latin typeface="游ゴシック" panose="020B0400000000000000" pitchFamily="50" charset="-128"/>
                <a:cs typeface="Courier New" panose="02070309020205020404" pitchFamily="49" charset="0"/>
              </a:rPr>
              <a:t>・返金、翌月振替</a:t>
            </a:r>
            <a:endParaRPr lang="en-US" altLang="ja-JP" sz="2000" kern="100" dirty="0">
              <a:latin typeface="游ゴシック" panose="020B0400000000000000" pitchFamily="50" charset="-128"/>
              <a:cs typeface="Courier New" panose="02070309020205020404" pitchFamily="49" charset="0"/>
            </a:endParaRPr>
          </a:p>
          <a:p>
            <a:pPr>
              <a:spcAft>
                <a:spcPts val="0"/>
              </a:spcAft>
            </a:pPr>
            <a:endParaRPr lang="en-US" altLang="ja-JP" sz="2000" kern="100" dirty="0">
              <a:latin typeface="游ゴシック" panose="020B0400000000000000" pitchFamily="50" charset="-128"/>
              <a:cs typeface="Courier New" panose="02070309020205020404" pitchFamily="49" charset="0"/>
            </a:endParaRPr>
          </a:p>
          <a:p>
            <a:pPr>
              <a:spcAft>
                <a:spcPts val="0"/>
              </a:spcAft>
            </a:pPr>
            <a:r>
              <a:rPr lang="ja-JP" altLang="en-US" sz="2000" kern="100" dirty="0">
                <a:latin typeface="游ゴシック" panose="020B0400000000000000" pitchFamily="50" charset="-128"/>
                <a:cs typeface="Courier New" panose="02070309020205020404" pitchFamily="49" charset="0"/>
              </a:rPr>
              <a:t>・新入塾生のみ全額免除</a:t>
            </a:r>
            <a:endParaRPr lang="en-US" altLang="ja-JP" sz="2000" kern="100" dirty="0">
              <a:latin typeface="游ゴシック" panose="020B0400000000000000" pitchFamily="50" charset="-128"/>
              <a:cs typeface="Courier New" panose="02070309020205020404" pitchFamily="49" charset="0"/>
            </a:endParaRPr>
          </a:p>
          <a:p>
            <a:pPr>
              <a:spcAft>
                <a:spcPts val="0"/>
              </a:spcAft>
            </a:pPr>
            <a:endParaRPr lang="en-US" altLang="ja-JP" sz="2000" kern="100" dirty="0">
              <a:latin typeface="游ゴシック" panose="020B0400000000000000" pitchFamily="50" charset="-128"/>
              <a:cs typeface="Courier New" panose="02070309020205020404" pitchFamily="49" charset="0"/>
            </a:endParaRPr>
          </a:p>
          <a:p>
            <a:pPr>
              <a:spcAft>
                <a:spcPts val="0"/>
              </a:spcAft>
            </a:pPr>
            <a:r>
              <a:rPr lang="ja-JP" altLang="en-US" sz="2000" kern="100" dirty="0">
                <a:latin typeface="游ゴシック" panose="020B0400000000000000" pitchFamily="50" charset="-128"/>
                <a:cs typeface="Courier New" panose="02070309020205020404" pitchFamily="49" charset="0"/>
              </a:rPr>
              <a:t>・施設維持費や教材費などを返金</a:t>
            </a:r>
            <a:endParaRPr lang="ja-JP" altLang="ja-JP" sz="2000" kern="100" dirty="0">
              <a:latin typeface="游ゴシック" panose="020B0400000000000000" pitchFamily="50" charset="-128"/>
              <a:cs typeface="Courier New" panose="02070309020205020404" pitchFamily="49" charset="0"/>
            </a:endParaRPr>
          </a:p>
        </p:txBody>
      </p:sp>
      <p:sp>
        <p:nvSpPr>
          <p:cNvPr id="5" name="フッター プレースホルダー 4">
            <a:extLst>
              <a:ext uri="{FF2B5EF4-FFF2-40B4-BE49-F238E27FC236}">
                <a16:creationId xmlns:a16="http://schemas.microsoft.com/office/drawing/2014/main" id="{F807F9AD-0CDB-419D-8750-3450DAB124D4}"/>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6" name="スライド番号プレースホルダー 5">
            <a:extLst>
              <a:ext uri="{FF2B5EF4-FFF2-40B4-BE49-F238E27FC236}">
                <a16:creationId xmlns:a16="http://schemas.microsoft.com/office/drawing/2014/main" id="{97F0E5E5-F9B5-49A1-9326-AB445564EFBA}"/>
              </a:ext>
            </a:extLst>
          </p:cNvPr>
          <p:cNvSpPr>
            <a:spLocks noGrp="1"/>
          </p:cNvSpPr>
          <p:nvPr>
            <p:ph type="sldNum" sz="quarter" idx="12"/>
          </p:nvPr>
        </p:nvSpPr>
        <p:spPr/>
        <p:txBody>
          <a:bodyPr/>
          <a:lstStyle/>
          <a:p>
            <a:fld id="{B5D62F09-AEE8-4779-8435-5C6DE144FD35}" type="slidenum">
              <a:rPr kumimoji="1" lang="ja-JP" altLang="en-US" smtClean="0"/>
              <a:t>24</a:t>
            </a:fld>
            <a:endParaRPr kumimoji="1" lang="ja-JP" altLang="en-US"/>
          </a:p>
        </p:txBody>
      </p:sp>
    </p:spTree>
    <p:extLst>
      <p:ext uri="{BB962C8B-B14F-4D97-AF65-F5344CB8AC3E}">
        <p14:creationId xmlns:p14="http://schemas.microsoft.com/office/powerpoint/2010/main" val="41441106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CCCA28-6914-46ED-B312-49BA4793AB8A}"/>
              </a:ext>
            </a:extLst>
          </p:cNvPr>
          <p:cNvSpPr>
            <a:spLocks noGrp="1"/>
          </p:cNvSpPr>
          <p:nvPr>
            <p:ph type="title"/>
          </p:nvPr>
        </p:nvSpPr>
        <p:spPr>
          <a:xfrm>
            <a:off x="628650" y="0"/>
            <a:ext cx="7886700" cy="1325563"/>
          </a:xfrm>
        </p:spPr>
        <p:txBody>
          <a:bodyPr/>
          <a:lstStyle/>
          <a:p>
            <a:r>
              <a:rPr kumimoji="1" lang="en-US" altLang="ja-JP" dirty="0"/>
              <a:t>2020</a:t>
            </a:r>
            <a:r>
              <a:rPr kumimoji="1" lang="ja-JP" altLang="en-US" dirty="0"/>
              <a:t>年度の学習塾運営</a:t>
            </a:r>
          </a:p>
        </p:txBody>
      </p:sp>
      <p:sp>
        <p:nvSpPr>
          <p:cNvPr id="3" name="正方形/長方形 2">
            <a:extLst>
              <a:ext uri="{FF2B5EF4-FFF2-40B4-BE49-F238E27FC236}">
                <a16:creationId xmlns:a16="http://schemas.microsoft.com/office/drawing/2014/main" id="{2F56F7C6-F920-40F2-9C10-C5980A0FCB6A}"/>
              </a:ext>
            </a:extLst>
          </p:cNvPr>
          <p:cNvSpPr/>
          <p:nvPr/>
        </p:nvSpPr>
        <p:spPr>
          <a:xfrm>
            <a:off x="314325" y="1797540"/>
            <a:ext cx="8515350" cy="2308324"/>
          </a:xfrm>
          <a:prstGeom prst="rect">
            <a:avLst/>
          </a:prstGeom>
        </p:spPr>
        <p:txBody>
          <a:bodyPr wrap="square">
            <a:spAutoFit/>
          </a:bodyPr>
          <a:lstStyle/>
          <a:p>
            <a:pPr>
              <a:spcAft>
                <a:spcPts val="0"/>
              </a:spcAft>
            </a:pPr>
            <a:r>
              <a:rPr lang="en-US" altLang="ja-JP" sz="2400" kern="100" dirty="0">
                <a:latin typeface="游ゴシック" panose="020B0400000000000000" pitchFamily="50" charset="-128"/>
                <a:cs typeface="Courier New" panose="02070309020205020404" pitchFamily="49" charset="0"/>
              </a:rPr>
              <a:t> </a:t>
            </a:r>
            <a:r>
              <a:rPr lang="ja-JP" altLang="en-US" sz="2400" kern="100" dirty="0">
                <a:latin typeface="游ゴシック" panose="020B0400000000000000" pitchFamily="50" charset="-128"/>
                <a:cs typeface="Courier New" panose="02070309020205020404" pitchFamily="49" charset="0"/>
              </a:rPr>
              <a:t>●</a:t>
            </a:r>
            <a:r>
              <a:rPr lang="en-US" altLang="ja-JP" sz="2400" kern="100" dirty="0">
                <a:latin typeface="游ゴシック" panose="020B0400000000000000" pitchFamily="50" charset="-128"/>
                <a:cs typeface="Courier New" panose="02070309020205020404" pitchFamily="49" charset="0"/>
              </a:rPr>
              <a:t>2020</a:t>
            </a:r>
            <a:r>
              <a:rPr lang="ja-JP" altLang="en-US" sz="2400" kern="100" dirty="0">
                <a:latin typeface="游ゴシック" panose="020B0400000000000000" pitchFamily="50" charset="-128"/>
                <a:cs typeface="Courier New" panose="02070309020205020404" pitchFamily="49" charset="0"/>
              </a:rPr>
              <a:t>年度から導入予定だった英語の充実</a:t>
            </a:r>
            <a:r>
              <a:rPr lang="en-US" altLang="ja-JP" sz="2400" kern="100" dirty="0">
                <a:latin typeface="游ゴシック" panose="020B0400000000000000" pitchFamily="50" charset="-128"/>
                <a:cs typeface="Courier New" panose="02070309020205020404" pitchFamily="49" charset="0"/>
              </a:rPr>
              <a:t>:</a:t>
            </a:r>
            <a:r>
              <a:rPr lang="ja-JP" altLang="en-US" sz="2400" kern="100" dirty="0">
                <a:latin typeface="游ゴシック" panose="020B0400000000000000" pitchFamily="50" charset="-128"/>
                <a:cs typeface="Courier New" panose="02070309020205020404" pitchFamily="49" charset="0"/>
              </a:rPr>
              <a:t>　</a:t>
            </a:r>
            <a:endParaRPr lang="en-US" altLang="ja-JP" sz="2400" kern="100" dirty="0">
              <a:latin typeface="游ゴシック" panose="020B0400000000000000" pitchFamily="50" charset="-128"/>
              <a:cs typeface="Courier New" panose="02070309020205020404" pitchFamily="49" charset="0"/>
            </a:endParaRPr>
          </a:p>
          <a:p>
            <a:pPr>
              <a:spcAft>
                <a:spcPts val="0"/>
              </a:spcAft>
            </a:pPr>
            <a:endParaRPr lang="en-US" altLang="ja-JP" sz="2400" kern="100" dirty="0">
              <a:latin typeface="游ゴシック" panose="020B0400000000000000" pitchFamily="50" charset="-128"/>
              <a:cs typeface="Courier New" panose="02070309020205020404" pitchFamily="49" charset="0"/>
            </a:endParaRPr>
          </a:p>
          <a:p>
            <a:pPr>
              <a:spcAft>
                <a:spcPts val="0"/>
              </a:spcAft>
            </a:pPr>
            <a:r>
              <a:rPr lang="ja-JP" altLang="en-US" sz="2400" kern="100" dirty="0">
                <a:latin typeface="游ゴシック" panose="020B0400000000000000" pitchFamily="50" charset="-128"/>
                <a:cs typeface="Courier New" panose="02070309020205020404" pitchFamily="49" charset="0"/>
              </a:rPr>
              <a:t>都道府県、市町村格差があるため、自己防衛が必要となる。</a:t>
            </a:r>
          </a:p>
          <a:p>
            <a:pPr>
              <a:spcAft>
                <a:spcPts val="0"/>
              </a:spcAft>
            </a:pPr>
            <a:r>
              <a:rPr lang="ja-JP" altLang="en-US" sz="2400" kern="100" dirty="0">
                <a:latin typeface="游ゴシック" panose="020B0400000000000000" pitchFamily="50" charset="-128"/>
                <a:cs typeface="Courier New" panose="02070309020205020404" pitchFamily="49" charset="0"/>
              </a:rPr>
              <a:t>かつ、低学年も含めた集客に繋がる。これもオンライン、遠隔になるので、塾の学習計画に入れ込み、ズームで管理啓発。</a:t>
            </a:r>
          </a:p>
          <a:p>
            <a:pPr>
              <a:spcAft>
                <a:spcPts val="0"/>
              </a:spcAft>
            </a:pPr>
            <a:r>
              <a:rPr lang="ja-JP" altLang="en-US" sz="2400" kern="100" dirty="0">
                <a:latin typeface="游ゴシック" panose="020B0400000000000000" pitchFamily="50" charset="-128"/>
                <a:cs typeface="Courier New" panose="02070309020205020404" pitchFamily="49" charset="0"/>
              </a:rPr>
              <a:t> </a:t>
            </a:r>
            <a:endParaRPr lang="ja-JP" altLang="ja-JP" sz="2400" kern="100" dirty="0">
              <a:latin typeface="游ゴシック" panose="020B0400000000000000" pitchFamily="50" charset="-128"/>
              <a:cs typeface="Courier New" panose="02070309020205020404" pitchFamily="49" charset="0"/>
            </a:endParaRPr>
          </a:p>
        </p:txBody>
      </p:sp>
      <p:sp>
        <p:nvSpPr>
          <p:cNvPr id="4" name="フッター プレースホルダー 3">
            <a:extLst>
              <a:ext uri="{FF2B5EF4-FFF2-40B4-BE49-F238E27FC236}">
                <a16:creationId xmlns:a16="http://schemas.microsoft.com/office/drawing/2014/main" id="{3936AFB2-0C15-47D6-B621-D3D3C95D56AD}"/>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0CB1E72D-8C84-4DA0-8B45-918344D45B77}"/>
              </a:ext>
            </a:extLst>
          </p:cNvPr>
          <p:cNvSpPr>
            <a:spLocks noGrp="1"/>
          </p:cNvSpPr>
          <p:nvPr>
            <p:ph type="sldNum" sz="quarter" idx="12"/>
          </p:nvPr>
        </p:nvSpPr>
        <p:spPr/>
        <p:txBody>
          <a:bodyPr/>
          <a:lstStyle/>
          <a:p>
            <a:fld id="{B5D62F09-AEE8-4779-8435-5C6DE144FD35}" type="slidenum">
              <a:rPr kumimoji="1" lang="ja-JP" altLang="en-US" smtClean="0"/>
              <a:t>25</a:t>
            </a:fld>
            <a:endParaRPr kumimoji="1" lang="ja-JP" altLang="en-US"/>
          </a:p>
        </p:txBody>
      </p:sp>
      <p:sp>
        <p:nvSpPr>
          <p:cNvPr id="6" name="正方形/長方形 5">
            <a:extLst>
              <a:ext uri="{FF2B5EF4-FFF2-40B4-BE49-F238E27FC236}">
                <a16:creationId xmlns:a16="http://schemas.microsoft.com/office/drawing/2014/main" id="{5CC581B3-9AD0-454F-8341-350B1469A21C}"/>
              </a:ext>
            </a:extLst>
          </p:cNvPr>
          <p:cNvSpPr/>
          <p:nvPr/>
        </p:nvSpPr>
        <p:spPr>
          <a:xfrm>
            <a:off x="314325" y="4038395"/>
            <a:ext cx="8515350" cy="2308324"/>
          </a:xfrm>
          <a:prstGeom prst="rect">
            <a:avLst/>
          </a:prstGeom>
        </p:spPr>
        <p:txBody>
          <a:bodyPr wrap="square">
            <a:spAutoFit/>
          </a:bodyPr>
          <a:lstStyle/>
          <a:p>
            <a:pPr>
              <a:spcAft>
                <a:spcPts val="0"/>
              </a:spcAft>
            </a:pPr>
            <a:r>
              <a:rPr lang="en-US" altLang="ja-JP" sz="2400" kern="100" dirty="0">
                <a:latin typeface="游ゴシック" panose="020B0400000000000000" pitchFamily="50" charset="-128"/>
                <a:cs typeface="Courier New" panose="02070309020205020404" pitchFamily="49" charset="0"/>
              </a:rPr>
              <a:t> </a:t>
            </a:r>
            <a:r>
              <a:rPr lang="ja-JP" altLang="en-US" sz="2400" kern="100" dirty="0">
                <a:latin typeface="游ゴシック" panose="020B0400000000000000" pitchFamily="50" charset="-128"/>
                <a:cs typeface="Courier New" panose="02070309020205020404" pitchFamily="49" charset="0"/>
              </a:rPr>
              <a:t>費用は？</a:t>
            </a:r>
            <a:endParaRPr lang="en-US" altLang="ja-JP" sz="2400" kern="100" dirty="0">
              <a:latin typeface="游ゴシック" panose="020B0400000000000000" pitchFamily="50" charset="-128"/>
              <a:cs typeface="Courier New" panose="02070309020205020404" pitchFamily="49" charset="0"/>
            </a:endParaRPr>
          </a:p>
          <a:p>
            <a:pPr>
              <a:spcAft>
                <a:spcPts val="0"/>
              </a:spcAft>
            </a:pPr>
            <a:r>
              <a:rPr lang="ja-JP" altLang="en-US" sz="2400" kern="100" dirty="0">
                <a:latin typeface="游ゴシック" panose="020B0400000000000000" pitchFamily="50" charset="-128"/>
                <a:cs typeface="Courier New" panose="02070309020205020404" pitchFamily="49" charset="0"/>
              </a:rPr>
              <a:t>・人件費</a:t>
            </a:r>
            <a:endParaRPr lang="en-US" altLang="ja-JP" sz="2400" kern="100" dirty="0">
              <a:latin typeface="游ゴシック" panose="020B0400000000000000" pitchFamily="50" charset="-128"/>
              <a:cs typeface="Courier New" panose="02070309020205020404" pitchFamily="49" charset="0"/>
            </a:endParaRPr>
          </a:p>
          <a:p>
            <a:pPr>
              <a:spcAft>
                <a:spcPts val="0"/>
              </a:spcAft>
            </a:pPr>
            <a:r>
              <a:rPr lang="ja-JP" altLang="en-US" sz="2400" kern="100" dirty="0">
                <a:latin typeface="游ゴシック" panose="020B0400000000000000" pitchFamily="50" charset="-128"/>
                <a:cs typeface="Courier New" panose="02070309020205020404" pitchFamily="49" charset="0"/>
              </a:rPr>
              <a:t>・教材費</a:t>
            </a:r>
            <a:endParaRPr lang="en-US" altLang="ja-JP" sz="2400" kern="100" dirty="0">
              <a:latin typeface="游ゴシック" panose="020B0400000000000000" pitchFamily="50" charset="-128"/>
              <a:cs typeface="Courier New" panose="02070309020205020404" pitchFamily="49" charset="0"/>
            </a:endParaRPr>
          </a:p>
          <a:p>
            <a:pPr>
              <a:spcAft>
                <a:spcPts val="0"/>
              </a:spcAft>
            </a:pPr>
            <a:r>
              <a:rPr lang="ja-JP" altLang="en-US" sz="2400" kern="100" dirty="0">
                <a:latin typeface="游ゴシック" panose="020B0400000000000000" pitchFamily="50" charset="-128"/>
                <a:cs typeface="Courier New" panose="02070309020205020404" pitchFamily="49" charset="0"/>
              </a:rPr>
              <a:t>・広告宣伝費</a:t>
            </a:r>
            <a:endParaRPr lang="en-US" altLang="ja-JP" sz="2400" kern="100" dirty="0">
              <a:latin typeface="游ゴシック" panose="020B0400000000000000" pitchFamily="50" charset="-128"/>
              <a:cs typeface="Courier New" panose="02070309020205020404" pitchFamily="49" charset="0"/>
            </a:endParaRPr>
          </a:p>
          <a:p>
            <a:pPr>
              <a:spcAft>
                <a:spcPts val="0"/>
              </a:spcAft>
            </a:pPr>
            <a:r>
              <a:rPr lang="ja-JP" altLang="en-US" sz="2400" kern="100" dirty="0">
                <a:latin typeface="游ゴシック" panose="020B0400000000000000" pitchFamily="50" charset="-128"/>
                <a:cs typeface="Courier New" panose="02070309020205020404" pitchFamily="49" charset="0"/>
              </a:rPr>
              <a:t>・販管費</a:t>
            </a:r>
            <a:endParaRPr lang="en-US" altLang="ja-JP" sz="2400" kern="100" dirty="0">
              <a:latin typeface="游ゴシック" panose="020B0400000000000000" pitchFamily="50" charset="-128"/>
              <a:cs typeface="Courier New" panose="02070309020205020404" pitchFamily="49" charset="0"/>
            </a:endParaRPr>
          </a:p>
          <a:p>
            <a:pPr>
              <a:spcAft>
                <a:spcPts val="0"/>
              </a:spcAft>
            </a:pPr>
            <a:r>
              <a:rPr lang="ja-JP" altLang="en-US" sz="2400" kern="100" dirty="0">
                <a:latin typeface="游ゴシック" panose="020B0400000000000000" pitchFamily="50" charset="-128"/>
                <a:cs typeface="Courier New" panose="02070309020205020404" pitchFamily="49" charset="0"/>
              </a:rPr>
              <a:t>・業務委託費</a:t>
            </a:r>
            <a:endParaRPr lang="en-US" altLang="ja-JP" sz="2400" kern="100" dirty="0">
              <a:latin typeface="游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658360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CCCA28-6914-46ED-B312-49BA4793AB8A}"/>
              </a:ext>
            </a:extLst>
          </p:cNvPr>
          <p:cNvSpPr>
            <a:spLocks noGrp="1"/>
          </p:cNvSpPr>
          <p:nvPr>
            <p:ph type="title"/>
          </p:nvPr>
        </p:nvSpPr>
        <p:spPr/>
        <p:txBody>
          <a:bodyPr/>
          <a:lstStyle/>
          <a:p>
            <a:r>
              <a:rPr kumimoji="1" lang="en-US" altLang="ja-JP" dirty="0"/>
              <a:t>2020</a:t>
            </a:r>
            <a:r>
              <a:rPr kumimoji="1" lang="ja-JP" altLang="en-US" dirty="0"/>
              <a:t>年度の学習塾運営</a:t>
            </a:r>
          </a:p>
        </p:txBody>
      </p:sp>
      <p:sp>
        <p:nvSpPr>
          <p:cNvPr id="3" name="正方形/長方形 2">
            <a:extLst>
              <a:ext uri="{FF2B5EF4-FFF2-40B4-BE49-F238E27FC236}">
                <a16:creationId xmlns:a16="http://schemas.microsoft.com/office/drawing/2014/main" id="{2F56F7C6-F920-40F2-9C10-C5980A0FCB6A}"/>
              </a:ext>
            </a:extLst>
          </p:cNvPr>
          <p:cNvSpPr/>
          <p:nvPr/>
        </p:nvSpPr>
        <p:spPr>
          <a:xfrm>
            <a:off x="144992" y="1363311"/>
            <a:ext cx="8515350" cy="5016758"/>
          </a:xfrm>
          <a:prstGeom prst="rect">
            <a:avLst/>
          </a:prstGeom>
        </p:spPr>
        <p:txBody>
          <a:bodyPr wrap="square">
            <a:spAutoFit/>
          </a:bodyPr>
          <a:lstStyle/>
          <a:p>
            <a:pPr>
              <a:spcAft>
                <a:spcPts val="0"/>
              </a:spcAft>
            </a:pPr>
            <a:r>
              <a:rPr lang="en-US" altLang="ja-JP" sz="2000" b="1" kern="100" dirty="0">
                <a:latin typeface="游ゴシック" panose="020B0400000000000000" pitchFamily="50" charset="-128"/>
                <a:cs typeface="Courier New" panose="02070309020205020404" pitchFamily="49" charset="0"/>
              </a:rPr>
              <a:t> </a:t>
            </a:r>
            <a:r>
              <a:rPr lang="ja-JP" altLang="ja-JP" sz="2000" b="1" kern="100" dirty="0">
                <a:latin typeface="游ゴシック" panose="020B0400000000000000" pitchFamily="50" charset="-128"/>
                <a:cs typeface="Courier New" panose="02070309020205020404" pitchFamily="49" charset="0"/>
              </a:rPr>
              <a:t>・カリキュラム面</a:t>
            </a:r>
          </a:p>
          <a:p>
            <a:pPr>
              <a:spcAft>
                <a:spcPts val="0"/>
              </a:spcAft>
            </a:pPr>
            <a:r>
              <a:rPr lang="ja-JP" altLang="ja-JP" sz="2000" kern="100" dirty="0">
                <a:latin typeface="游ゴシック" panose="020B0400000000000000" pitchFamily="50" charset="-128"/>
                <a:cs typeface="Courier New" panose="02070309020205020404" pitchFamily="49" charset="0"/>
              </a:rPr>
              <a:t>→復習回をなくす。</a:t>
            </a:r>
          </a:p>
          <a:p>
            <a:pPr>
              <a:spcAft>
                <a:spcPts val="0"/>
              </a:spcAft>
            </a:pPr>
            <a:r>
              <a:rPr lang="ja-JP" altLang="ja-JP" sz="2000" kern="100" dirty="0">
                <a:latin typeface="游ゴシック" panose="020B0400000000000000" pitchFamily="50" charset="-128"/>
                <a:cs typeface="Courier New" panose="02070309020205020404" pitchFamily="49" charset="0"/>
              </a:rPr>
              <a:t>　復習回</a:t>
            </a:r>
            <a:r>
              <a:rPr lang="ja-JP" altLang="en-US" sz="2000" kern="100" dirty="0">
                <a:latin typeface="游ゴシック" panose="020B0400000000000000" pitchFamily="50" charset="-128"/>
                <a:cs typeface="Courier New" panose="02070309020205020404" pitchFamily="49" charset="0"/>
              </a:rPr>
              <a:t>分</a:t>
            </a:r>
            <a:r>
              <a:rPr lang="ja-JP" altLang="ja-JP" sz="2000" kern="100" dirty="0">
                <a:latin typeface="游ゴシック" panose="020B0400000000000000" pitchFamily="50" charset="-128"/>
                <a:cs typeface="Courier New" panose="02070309020205020404" pitchFamily="49" charset="0"/>
              </a:rPr>
              <a:t>を家庭学習により確保</a:t>
            </a:r>
          </a:p>
          <a:p>
            <a:pPr>
              <a:spcAft>
                <a:spcPts val="0"/>
              </a:spcAft>
            </a:pPr>
            <a:r>
              <a:rPr lang="ja-JP" altLang="ja-JP" sz="2000" kern="100" dirty="0">
                <a:latin typeface="游ゴシック" panose="020B0400000000000000" pitchFamily="50" charset="-128"/>
                <a:cs typeface="Courier New" panose="02070309020205020404" pitchFamily="49" charset="0"/>
              </a:rPr>
              <a:t>　</a:t>
            </a:r>
            <a:r>
              <a:rPr lang="ja-JP" altLang="en-US" sz="2000" kern="100" dirty="0">
                <a:latin typeface="游ゴシック" panose="020B0400000000000000" pitchFamily="50" charset="-128"/>
                <a:cs typeface="Courier New" panose="02070309020205020404" pitchFamily="49" charset="0"/>
              </a:rPr>
              <a:t>（</a:t>
            </a:r>
            <a:r>
              <a:rPr lang="ja-JP" altLang="ja-JP" sz="2000" kern="100" dirty="0">
                <a:latin typeface="游ゴシック" panose="020B0400000000000000" pitchFamily="50" charset="-128"/>
                <a:cs typeface="Courier New" panose="02070309020205020404" pitchFamily="49" charset="0"/>
              </a:rPr>
              <a:t>そのため、</a:t>
            </a:r>
            <a:r>
              <a:rPr lang="ja-JP" altLang="en-US" sz="2000" kern="100" dirty="0">
                <a:latin typeface="游ゴシック" panose="020B0400000000000000" pitchFamily="50" charset="-128"/>
                <a:cs typeface="Courier New" panose="02070309020205020404" pitchFamily="49" charset="0"/>
              </a:rPr>
              <a:t>）</a:t>
            </a:r>
            <a:r>
              <a:rPr lang="ja-JP" altLang="ja-JP" sz="2000" kern="100" dirty="0">
                <a:latin typeface="游ゴシック" panose="020B0400000000000000" pitchFamily="50" charset="-128"/>
                <a:cs typeface="Courier New" panose="02070309020205020404" pitchFamily="49" charset="0"/>
              </a:rPr>
              <a:t>学習管理の徹底</a:t>
            </a:r>
            <a:r>
              <a:rPr lang="ja-JP" altLang="en-US" sz="2000" kern="100" dirty="0">
                <a:latin typeface="游ゴシック" panose="020B0400000000000000" pitchFamily="50" charset="-128"/>
                <a:cs typeface="Courier New" panose="02070309020205020404" pitchFamily="49" charset="0"/>
              </a:rPr>
              <a:t>、基礎力強化をシステム等で。</a:t>
            </a:r>
            <a:endParaRPr lang="ja-JP" altLang="ja-JP" sz="2000" kern="100" dirty="0">
              <a:latin typeface="游ゴシック" panose="020B0400000000000000" pitchFamily="50" charset="-128"/>
              <a:cs typeface="Courier New" panose="02070309020205020404" pitchFamily="49" charset="0"/>
            </a:endParaRPr>
          </a:p>
          <a:p>
            <a:pPr>
              <a:spcAft>
                <a:spcPts val="0"/>
              </a:spcAft>
            </a:pPr>
            <a:r>
              <a:rPr lang="en-US" altLang="ja-JP" sz="2000" kern="100" dirty="0">
                <a:latin typeface="游ゴシック" panose="020B0400000000000000" pitchFamily="50" charset="-128"/>
                <a:cs typeface="Courier New" panose="02070309020205020404" pitchFamily="49" charset="0"/>
              </a:rPr>
              <a:t> </a:t>
            </a:r>
            <a:endParaRPr lang="ja-JP" altLang="ja-JP" sz="2000" kern="100" dirty="0">
              <a:latin typeface="游ゴシック" panose="020B0400000000000000" pitchFamily="50" charset="-128"/>
              <a:cs typeface="Courier New" panose="02070309020205020404" pitchFamily="49" charset="0"/>
            </a:endParaRPr>
          </a:p>
          <a:p>
            <a:pPr>
              <a:spcAft>
                <a:spcPts val="0"/>
              </a:spcAft>
            </a:pPr>
            <a:r>
              <a:rPr lang="ja-JP" altLang="ja-JP" sz="2000" b="1" kern="100" dirty="0">
                <a:latin typeface="游ゴシック" panose="020B0400000000000000" pitchFamily="50" charset="-128"/>
                <a:cs typeface="Courier New" panose="02070309020205020404" pitchFamily="49" charset="0"/>
              </a:rPr>
              <a:t>・通塾面</a:t>
            </a:r>
          </a:p>
          <a:p>
            <a:pPr>
              <a:spcAft>
                <a:spcPts val="0"/>
              </a:spcAft>
            </a:pPr>
            <a:r>
              <a:rPr lang="ja-JP" altLang="ja-JP" sz="2000" kern="100" dirty="0">
                <a:latin typeface="游ゴシック" panose="020B0400000000000000" pitchFamily="50" charset="-128"/>
                <a:cs typeface="Courier New" panose="02070309020205020404" pitchFamily="49" charset="0"/>
              </a:rPr>
              <a:t>添削も含め、</a:t>
            </a:r>
            <a:r>
              <a:rPr lang="en-US" altLang="ja-JP" sz="2000" kern="100" dirty="0">
                <a:latin typeface="游ゴシック" panose="020B0400000000000000" pitchFamily="50" charset="-128"/>
                <a:cs typeface="Courier New" panose="02070309020205020404" pitchFamily="49" charset="0"/>
              </a:rPr>
              <a:t>1</a:t>
            </a:r>
            <a:r>
              <a:rPr lang="ja-JP" altLang="ja-JP" sz="2000" kern="100" dirty="0">
                <a:latin typeface="游ゴシック" panose="020B0400000000000000" pitchFamily="50" charset="-128"/>
                <a:cs typeface="Courier New" panose="02070309020205020404" pitchFamily="49" charset="0"/>
              </a:rPr>
              <a:t>日合宿のイメージ。</a:t>
            </a:r>
            <a:endParaRPr lang="en-US" altLang="ja-JP" sz="2000" kern="100" dirty="0">
              <a:latin typeface="游ゴシック" panose="020B0400000000000000" pitchFamily="50" charset="-128"/>
              <a:cs typeface="Courier New" panose="02070309020205020404" pitchFamily="49" charset="0"/>
            </a:endParaRPr>
          </a:p>
          <a:p>
            <a:pPr>
              <a:spcAft>
                <a:spcPts val="0"/>
              </a:spcAft>
            </a:pPr>
            <a:endParaRPr lang="ja-JP" altLang="ja-JP" sz="2000" kern="100" dirty="0">
              <a:latin typeface="游ゴシック" panose="020B0400000000000000" pitchFamily="50" charset="-128"/>
              <a:cs typeface="Courier New" panose="02070309020205020404" pitchFamily="49" charset="0"/>
            </a:endParaRPr>
          </a:p>
          <a:p>
            <a:pPr>
              <a:spcAft>
                <a:spcPts val="0"/>
              </a:spcAft>
            </a:pPr>
            <a:r>
              <a:rPr lang="ja-JP" altLang="ja-JP" sz="2000" kern="100" dirty="0">
                <a:latin typeface="游ゴシック" panose="020B0400000000000000" pitchFamily="50" charset="-128"/>
                <a:cs typeface="Courier New" panose="02070309020205020404" pitchFamily="49" charset="0"/>
              </a:rPr>
              <a:t>土日、祝日に出勤日を充てて、</a:t>
            </a:r>
          </a:p>
          <a:p>
            <a:pPr>
              <a:spcAft>
                <a:spcPts val="0"/>
              </a:spcAft>
            </a:pPr>
            <a:r>
              <a:rPr lang="ja-JP" altLang="ja-JP" sz="2000" kern="100" dirty="0">
                <a:latin typeface="游ゴシック" panose="020B0400000000000000" pitchFamily="50" charset="-128"/>
                <a:cs typeface="Courier New" panose="02070309020205020404" pitchFamily="49" charset="0"/>
              </a:rPr>
              <a:t>一定期間毎週、もしくは、隔週、</a:t>
            </a:r>
          </a:p>
          <a:p>
            <a:pPr>
              <a:spcAft>
                <a:spcPts val="0"/>
              </a:spcAft>
            </a:pPr>
            <a:r>
              <a:rPr lang="ja-JP" altLang="ja-JP" sz="2000" kern="100" dirty="0">
                <a:latin typeface="游ゴシック" panose="020B0400000000000000" pitchFamily="50" charset="-128"/>
                <a:cs typeface="Courier New" panose="02070309020205020404" pitchFamily="49" charset="0"/>
              </a:rPr>
              <a:t>午前中合宿、朝練・夜練</a:t>
            </a:r>
            <a:endParaRPr lang="en-US" altLang="ja-JP" sz="2000" kern="100" dirty="0">
              <a:latin typeface="游ゴシック" panose="020B0400000000000000" pitchFamily="50" charset="-128"/>
              <a:cs typeface="Courier New" panose="02070309020205020404" pitchFamily="49" charset="0"/>
            </a:endParaRPr>
          </a:p>
          <a:p>
            <a:pPr>
              <a:spcAft>
                <a:spcPts val="0"/>
              </a:spcAft>
            </a:pPr>
            <a:endParaRPr lang="ja-JP" altLang="ja-JP" sz="2000" kern="100" dirty="0">
              <a:latin typeface="游ゴシック" panose="020B0400000000000000" pitchFamily="50" charset="-128"/>
              <a:cs typeface="Courier New" panose="02070309020205020404" pitchFamily="49" charset="0"/>
            </a:endParaRPr>
          </a:p>
          <a:p>
            <a:pPr>
              <a:spcAft>
                <a:spcPts val="0"/>
              </a:spcAft>
            </a:pPr>
            <a:r>
              <a:rPr lang="ja-JP" altLang="ja-JP" sz="2000" kern="100" dirty="0">
                <a:latin typeface="游ゴシック" panose="020B0400000000000000" pitchFamily="50" charset="-128"/>
                <a:cs typeface="Courier New" panose="02070309020205020404" pitchFamily="49" charset="0"/>
              </a:rPr>
              <a:t>という形で、学習のリズムを作る形で、講習に変わる表現で集客を図る。</a:t>
            </a:r>
          </a:p>
          <a:p>
            <a:pPr>
              <a:spcAft>
                <a:spcPts val="0"/>
              </a:spcAft>
            </a:pPr>
            <a:r>
              <a:rPr lang="ja-JP" altLang="ja-JP" sz="2000" kern="100" dirty="0">
                <a:latin typeface="游ゴシック" panose="020B0400000000000000" pitchFamily="50" charset="-128"/>
                <a:cs typeface="Courier New" panose="02070309020205020404" pitchFamily="49" charset="0"/>
              </a:rPr>
              <a:t>あすがくで健康診断して、学習方略を確認する初回と最終回が必要。</a:t>
            </a:r>
            <a:endParaRPr lang="en-US" altLang="ja-JP" sz="2000" kern="100" dirty="0">
              <a:latin typeface="游ゴシック" panose="020B0400000000000000" pitchFamily="50" charset="-128"/>
              <a:cs typeface="Courier New" panose="02070309020205020404" pitchFamily="49" charset="0"/>
            </a:endParaRPr>
          </a:p>
          <a:p>
            <a:pPr>
              <a:spcAft>
                <a:spcPts val="0"/>
              </a:spcAft>
            </a:pPr>
            <a:endParaRPr lang="en-US" altLang="ja-JP" sz="2000" kern="100" dirty="0">
              <a:latin typeface="游ゴシック" panose="020B0400000000000000" pitchFamily="50" charset="-128"/>
              <a:cs typeface="Courier New" panose="02070309020205020404" pitchFamily="49" charset="0"/>
            </a:endParaRPr>
          </a:p>
          <a:p>
            <a:pPr>
              <a:spcAft>
                <a:spcPts val="0"/>
              </a:spcAft>
            </a:pPr>
            <a:r>
              <a:rPr lang="ja-JP" altLang="en-US" sz="2000" kern="100" dirty="0">
                <a:latin typeface="游ゴシック" panose="020B0400000000000000" pitchFamily="50" charset="-128"/>
                <a:cs typeface="Courier New" panose="02070309020205020404" pitchFamily="49" charset="0"/>
              </a:rPr>
              <a:t>連休（</a:t>
            </a:r>
            <a:r>
              <a:rPr lang="en-US" altLang="ja-JP" sz="2000" kern="100" dirty="0">
                <a:latin typeface="游ゴシック" panose="020B0400000000000000" pitchFamily="50" charset="-128"/>
                <a:cs typeface="Courier New" panose="02070309020205020404" pitchFamily="49" charset="0"/>
              </a:rPr>
              <a:t>7</a:t>
            </a:r>
            <a:r>
              <a:rPr lang="ja-JP" altLang="en-US" sz="2000" kern="100" dirty="0">
                <a:latin typeface="游ゴシック" panose="020B0400000000000000" pitchFamily="50" charset="-128"/>
                <a:cs typeface="Courier New" panose="02070309020205020404" pitchFamily="49" charset="0"/>
              </a:rPr>
              <a:t>月、</a:t>
            </a:r>
            <a:r>
              <a:rPr lang="en-US" altLang="ja-JP" sz="2000" kern="100" dirty="0">
                <a:latin typeface="游ゴシック" panose="020B0400000000000000" pitchFamily="50" charset="-128"/>
                <a:cs typeface="Courier New" panose="02070309020205020404" pitchFamily="49" charset="0"/>
              </a:rPr>
              <a:t>8</a:t>
            </a:r>
            <a:r>
              <a:rPr lang="ja-JP" altLang="en-US" sz="2000" kern="100" dirty="0">
                <a:latin typeface="游ゴシック" panose="020B0400000000000000" pitchFamily="50" charset="-128"/>
                <a:cs typeface="Courier New" panose="02070309020205020404" pitchFamily="49" charset="0"/>
              </a:rPr>
              <a:t>月、</a:t>
            </a:r>
            <a:r>
              <a:rPr lang="en-US" altLang="ja-JP" sz="2000" kern="100" dirty="0">
                <a:latin typeface="游ゴシック" panose="020B0400000000000000" pitchFamily="50" charset="-128"/>
                <a:cs typeface="Courier New" panose="02070309020205020404" pitchFamily="49" charset="0"/>
              </a:rPr>
              <a:t>9</a:t>
            </a:r>
            <a:r>
              <a:rPr lang="ja-JP" altLang="en-US" sz="2000" kern="100" dirty="0">
                <a:latin typeface="游ゴシック" panose="020B0400000000000000" pitchFamily="50" charset="-128"/>
                <a:cs typeface="Courier New" panose="02070309020205020404" pitchFamily="49" charset="0"/>
              </a:rPr>
              <a:t>月、</a:t>
            </a:r>
            <a:r>
              <a:rPr lang="en-US" altLang="ja-JP" sz="2000" kern="100" dirty="0">
                <a:latin typeface="游ゴシック" panose="020B0400000000000000" pitchFamily="50" charset="-128"/>
                <a:cs typeface="Courier New" panose="02070309020205020404" pitchFamily="49" charset="0"/>
              </a:rPr>
              <a:t>11</a:t>
            </a:r>
            <a:r>
              <a:rPr lang="ja-JP" altLang="en-US" sz="2000" kern="100">
                <a:latin typeface="游ゴシック" panose="020B0400000000000000" pitchFamily="50" charset="-128"/>
                <a:cs typeface="Courier New" panose="02070309020205020404" pitchFamily="49" charset="0"/>
              </a:rPr>
              <a:t>月）に急遽組み込めるよう、今の関わり方</a:t>
            </a:r>
            <a:endParaRPr lang="ja-JP" altLang="ja-JP" sz="2000" kern="100" dirty="0">
              <a:latin typeface="游ゴシック" panose="020B0400000000000000" pitchFamily="50" charset="-128"/>
              <a:cs typeface="Courier New" panose="02070309020205020404" pitchFamily="49" charset="0"/>
            </a:endParaRPr>
          </a:p>
        </p:txBody>
      </p:sp>
      <p:sp>
        <p:nvSpPr>
          <p:cNvPr id="4" name="フッター プレースホルダー 3">
            <a:extLst>
              <a:ext uri="{FF2B5EF4-FFF2-40B4-BE49-F238E27FC236}">
                <a16:creationId xmlns:a16="http://schemas.microsoft.com/office/drawing/2014/main" id="{8C53C9FE-FFC8-4E69-8B84-1963F65DD10B}"/>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0D460D6C-CF7C-4F57-9814-0F08000AE16A}"/>
              </a:ext>
            </a:extLst>
          </p:cNvPr>
          <p:cNvSpPr>
            <a:spLocks noGrp="1"/>
          </p:cNvSpPr>
          <p:nvPr>
            <p:ph type="sldNum" sz="quarter" idx="12"/>
          </p:nvPr>
        </p:nvSpPr>
        <p:spPr/>
        <p:txBody>
          <a:bodyPr/>
          <a:lstStyle/>
          <a:p>
            <a:fld id="{B5D62F09-AEE8-4779-8435-5C6DE144FD35}" type="slidenum">
              <a:rPr kumimoji="1" lang="ja-JP" altLang="en-US" smtClean="0"/>
              <a:t>26</a:t>
            </a:fld>
            <a:endParaRPr kumimoji="1" lang="ja-JP" altLang="en-US"/>
          </a:p>
        </p:txBody>
      </p:sp>
    </p:spTree>
    <p:extLst>
      <p:ext uri="{BB962C8B-B14F-4D97-AF65-F5344CB8AC3E}">
        <p14:creationId xmlns:p14="http://schemas.microsoft.com/office/powerpoint/2010/main" val="14456635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09ADD5-6D05-4ED2-ABDE-533D3C64BA50}"/>
              </a:ext>
            </a:extLst>
          </p:cNvPr>
          <p:cNvSpPr/>
          <p:nvPr/>
        </p:nvSpPr>
        <p:spPr>
          <a:xfrm>
            <a:off x="0" y="2027156"/>
            <a:ext cx="9144000" cy="3416320"/>
          </a:xfrm>
          <a:prstGeom prst="rect">
            <a:avLst/>
          </a:prstGeom>
          <a:solidFill>
            <a:srgbClr val="1D3366"/>
          </a:solidFill>
        </p:spPr>
        <p:txBody>
          <a:bodyPr wrap="square" lIns="91440" tIns="45720" rIns="91440" bIns="45720">
            <a:spAutoFit/>
          </a:bodyPr>
          <a:lstStyle/>
          <a:p>
            <a:pPr algn="ctr"/>
            <a:endParaRPr lang="en-US" altLang="ja-JP" sz="5400" b="1" cap="none" spc="0" dirty="0">
              <a:ln w="0"/>
              <a:solidFill>
                <a:schemeClr val="bg1"/>
              </a:solidFill>
              <a:effectLst>
                <a:outerShdw blurRad="38100" dist="25400" dir="5400000" algn="ctr" rotWithShape="0">
                  <a:srgbClr val="6E747A">
                    <a:alpha val="43000"/>
                  </a:srgbClr>
                </a:outerShdw>
              </a:effectLst>
            </a:endParaRPr>
          </a:p>
          <a:p>
            <a:pPr algn="ctr"/>
            <a:r>
              <a:rPr lang="ja-JP" altLang="en-US" sz="5400" b="1" cap="none" spc="0" dirty="0">
                <a:ln w="0"/>
                <a:solidFill>
                  <a:schemeClr val="bg1"/>
                </a:solidFill>
                <a:effectLst>
                  <a:outerShdw blurRad="38100" dist="25400" dir="5400000" algn="ctr" rotWithShape="0">
                    <a:srgbClr val="6E747A">
                      <a:alpha val="43000"/>
                    </a:srgbClr>
                  </a:outerShdw>
                </a:effectLst>
              </a:rPr>
              <a:t>おわりに</a:t>
            </a:r>
            <a:endParaRPr lang="en-US" altLang="ja-JP" sz="5400" b="1" cap="none" spc="0" dirty="0">
              <a:ln w="0"/>
              <a:solidFill>
                <a:schemeClr val="bg1"/>
              </a:solidFill>
              <a:effectLst>
                <a:outerShdw blurRad="38100" dist="25400" dir="5400000" algn="ctr" rotWithShape="0">
                  <a:srgbClr val="6E747A">
                    <a:alpha val="43000"/>
                  </a:srgbClr>
                </a:outerShdw>
              </a:effectLst>
            </a:endParaRPr>
          </a:p>
          <a:p>
            <a:pPr algn="ctr"/>
            <a:r>
              <a:rPr lang="ja-JP" altLang="en-US" sz="5400" b="1" dirty="0">
                <a:ln w="0"/>
                <a:solidFill>
                  <a:schemeClr val="bg1"/>
                </a:solidFill>
                <a:effectLst>
                  <a:outerShdw blurRad="38100" dist="25400" dir="5400000" algn="ctr" rotWithShape="0">
                    <a:srgbClr val="6E747A">
                      <a:alpha val="43000"/>
                    </a:srgbClr>
                  </a:outerShdw>
                </a:effectLst>
              </a:rPr>
              <a:t>こんな状況だからできること</a:t>
            </a:r>
            <a:endParaRPr lang="en-US" altLang="ja-JP" sz="5400" b="1" dirty="0">
              <a:ln w="0"/>
              <a:solidFill>
                <a:schemeClr val="bg1"/>
              </a:solidFill>
              <a:effectLst>
                <a:outerShdw blurRad="38100" dist="25400" dir="5400000" algn="ctr" rotWithShape="0">
                  <a:srgbClr val="6E747A">
                    <a:alpha val="43000"/>
                  </a:srgbClr>
                </a:outerShdw>
              </a:effectLst>
            </a:endParaRPr>
          </a:p>
          <a:p>
            <a:pPr algn="ctr"/>
            <a:endParaRPr lang="en-US" altLang="ja-JP" sz="5400" b="1" cap="none" spc="0" dirty="0">
              <a:ln w="0"/>
              <a:solidFill>
                <a:schemeClr val="bg1"/>
              </a:solidFill>
              <a:effectLst>
                <a:outerShdw blurRad="38100" dist="25400" dir="5400000" algn="ctr" rotWithShape="0">
                  <a:srgbClr val="6E747A">
                    <a:alpha val="43000"/>
                  </a:srgbClr>
                </a:outerShdw>
              </a:effectLst>
            </a:endParaRPr>
          </a:p>
        </p:txBody>
      </p:sp>
      <p:sp>
        <p:nvSpPr>
          <p:cNvPr id="2" name="フッター プレースホルダー 1">
            <a:extLst>
              <a:ext uri="{FF2B5EF4-FFF2-40B4-BE49-F238E27FC236}">
                <a16:creationId xmlns:a16="http://schemas.microsoft.com/office/drawing/2014/main" id="{A0F87C13-80DE-4501-BB58-AAF27EE7809F}"/>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3" name="スライド番号プレースホルダー 2">
            <a:extLst>
              <a:ext uri="{FF2B5EF4-FFF2-40B4-BE49-F238E27FC236}">
                <a16:creationId xmlns:a16="http://schemas.microsoft.com/office/drawing/2014/main" id="{4A2C9A9C-9C98-4B86-825D-74EC95783E0F}"/>
              </a:ext>
            </a:extLst>
          </p:cNvPr>
          <p:cNvSpPr>
            <a:spLocks noGrp="1"/>
          </p:cNvSpPr>
          <p:nvPr>
            <p:ph type="sldNum" sz="quarter" idx="12"/>
          </p:nvPr>
        </p:nvSpPr>
        <p:spPr/>
        <p:txBody>
          <a:bodyPr/>
          <a:lstStyle/>
          <a:p>
            <a:fld id="{B5D62F09-AEE8-4779-8435-5C6DE144FD35}" type="slidenum">
              <a:rPr kumimoji="1" lang="ja-JP" altLang="en-US" smtClean="0"/>
              <a:t>27</a:t>
            </a:fld>
            <a:endParaRPr kumimoji="1" lang="ja-JP" altLang="en-US"/>
          </a:p>
        </p:txBody>
      </p:sp>
    </p:spTree>
    <p:extLst>
      <p:ext uri="{BB962C8B-B14F-4D97-AF65-F5344CB8AC3E}">
        <p14:creationId xmlns:p14="http://schemas.microsoft.com/office/powerpoint/2010/main" val="2128353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4D09ADD5-6D05-4ED2-ABDE-533D3C64BA50}"/>
              </a:ext>
            </a:extLst>
          </p:cNvPr>
          <p:cNvSpPr/>
          <p:nvPr/>
        </p:nvSpPr>
        <p:spPr>
          <a:xfrm>
            <a:off x="0" y="1711067"/>
            <a:ext cx="9144000" cy="3170099"/>
          </a:xfrm>
          <a:prstGeom prst="rect">
            <a:avLst/>
          </a:prstGeom>
          <a:solidFill>
            <a:srgbClr val="1D3366"/>
          </a:solidFill>
        </p:spPr>
        <p:txBody>
          <a:bodyPr wrap="square" lIns="91440" tIns="45720" rIns="91440" bIns="45720">
            <a:spAutoFit/>
          </a:bodyPr>
          <a:lstStyle/>
          <a:p>
            <a:pPr algn="ctr"/>
            <a:endParaRPr lang="en-US" altLang="ja-JP" sz="5000" b="1" cap="none" spc="0" dirty="0">
              <a:ln w="0"/>
              <a:solidFill>
                <a:schemeClr val="bg1"/>
              </a:solidFill>
              <a:effectLst>
                <a:outerShdw blurRad="38100" dist="25400" dir="5400000" algn="ctr" rotWithShape="0">
                  <a:srgbClr val="6E747A">
                    <a:alpha val="43000"/>
                  </a:srgbClr>
                </a:outerShdw>
              </a:effectLst>
            </a:endParaRPr>
          </a:p>
          <a:p>
            <a:pPr algn="ctr"/>
            <a:r>
              <a:rPr lang="ja-JP" altLang="en-US" sz="5000" b="1" dirty="0">
                <a:ln w="0"/>
                <a:solidFill>
                  <a:schemeClr val="bg1"/>
                </a:solidFill>
                <a:effectLst>
                  <a:outerShdw blurRad="38100" dist="25400" dir="5400000" algn="ctr" rotWithShape="0">
                    <a:srgbClr val="6E747A">
                      <a:alpha val="43000"/>
                    </a:srgbClr>
                  </a:outerShdw>
                </a:effectLst>
              </a:rPr>
              <a:t>１．オンライン指導の実際</a:t>
            </a:r>
            <a:endParaRPr lang="en-US" altLang="ja-JP" sz="5000" b="1" dirty="0">
              <a:ln w="0"/>
              <a:solidFill>
                <a:schemeClr val="bg1"/>
              </a:solidFill>
              <a:effectLst>
                <a:outerShdw blurRad="38100" dist="25400" dir="5400000" algn="ctr" rotWithShape="0">
                  <a:srgbClr val="6E747A">
                    <a:alpha val="43000"/>
                  </a:srgbClr>
                </a:outerShdw>
              </a:effectLst>
            </a:endParaRPr>
          </a:p>
          <a:p>
            <a:pPr algn="ctr"/>
            <a:r>
              <a:rPr lang="ja-JP" altLang="en-US" sz="5000" b="1" dirty="0">
                <a:ln w="0"/>
                <a:solidFill>
                  <a:schemeClr val="bg1"/>
                </a:solidFill>
                <a:effectLst>
                  <a:outerShdw blurRad="38100" dist="25400" dir="5400000" algn="ctr" rotWithShape="0">
                    <a:srgbClr val="6E747A">
                      <a:alpha val="43000"/>
                    </a:srgbClr>
                  </a:outerShdw>
                </a:effectLst>
              </a:rPr>
              <a:t>顧客満足の追求</a:t>
            </a:r>
            <a:endParaRPr lang="en-US" altLang="ja-JP" sz="5000" b="1" dirty="0">
              <a:ln w="0"/>
              <a:solidFill>
                <a:schemeClr val="bg1"/>
              </a:solidFill>
              <a:effectLst>
                <a:outerShdw blurRad="38100" dist="25400" dir="5400000" algn="ctr" rotWithShape="0">
                  <a:srgbClr val="6E747A">
                    <a:alpha val="43000"/>
                  </a:srgbClr>
                </a:outerShdw>
              </a:effectLst>
            </a:endParaRPr>
          </a:p>
          <a:p>
            <a:pPr algn="ctr"/>
            <a:endParaRPr lang="en-US" altLang="ja-JP" sz="5000" b="1" cap="none" spc="0" dirty="0">
              <a:ln w="0"/>
              <a:solidFill>
                <a:schemeClr val="bg1"/>
              </a:solidFill>
              <a:effectLst>
                <a:outerShdw blurRad="38100" dist="25400" dir="5400000" algn="ctr" rotWithShape="0">
                  <a:srgbClr val="6E747A">
                    <a:alpha val="43000"/>
                  </a:srgbClr>
                </a:outerShdw>
              </a:effectLst>
            </a:endParaRPr>
          </a:p>
        </p:txBody>
      </p:sp>
      <p:sp>
        <p:nvSpPr>
          <p:cNvPr id="2" name="フッター プレースホルダー 1">
            <a:extLst>
              <a:ext uri="{FF2B5EF4-FFF2-40B4-BE49-F238E27FC236}">
                <a16:creationId xmlns:a16="http://schemas.microsoft.com/office/drawing/2014/main" id="{A02AF00F-794A-40D8-A0F1-E68AC42BC12A}"/>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3" name="スライド番号プレースホルダー 2">
            <a:extLst>
              <a:ext uri="{FF2B5EF4-FFF2-40B4-BE49-F238E27FC236}">
                <a16:creationId xmlns:a16="http://schemas.microsoft.com/office/drawing/2014/main" id="{C0968E0F-3A2E-426E-AEFD-E7AB7CA0016C}"/>
              </a:ext>
            </a:extLst>
          </p:cNvPr>
          <p:cNvSpPr>
            <a:spLocks noGrp="1"/>
          </p:cNvSpPr>
          <p:nvPr>
            <p:ph type="sldNum" sz="quarter" idx="12"/>
          </p:nvPr>
        </p:nvSpPr>
        <p:spPr/>
        <p:txBody>
          <a:bodyPr/>
          <a:lstStyle/>
          <a:p>
            <a:fld id="{B5D62F09-AEE8-4779-8435-5C6DE144FD35}" type="slidenum">
              <a:rPr kumimoji="1" lang="ja-JP" altLang="en-US" smtClean="0"/>
              <a:t>3</a:t>
            </a:fld>
            <a:endParaRPr kumimoji="1" lang="ja-JP" altLang="en-US"/>
          </a:p>
        </p:txBody>
      </p:sp>
    </p:spTree>
    <p:extLst>
      <p:ext uri="{BB962C8B-B14F-4D97-AF65-F5344CB8AC3E}">
        <p14:creationId xmlns:p14="http://schemas.microsoft.com/office/powerpoint/2010/main" val="2721920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E63D6D4-6209-4907-A072-0DBBFD8E2F4A}"/>
              </a:ext>
            </a:extLst>
          </p:cNvPr>
          <p:cNvSpPr>
            <a:spLocks noGrp="1"/>
          </p:cNvSpPr>
          <p:nvPr>
            <p:ph idx="1"/>
          </p:nvPr>
        </p:nvSpPr>
        <p:spPr>
          <a:xfrm>
            <a:off x="2980266" y="2805289"/>
            <a:ext cx="7213599" cy="2542644"/>
          </a:xfrm>
        </p:spPr>
        <p:txBody>
          <a:bodyPr>
            <a:normAutofit/>
          </a:bodyPr>
          <a:lstStyle/>
          <a:p>
            <a:pPr marL="0" indent="0">
              <a:buNone/>
            </a:pPr>
            <a:r>
              <a:rPr lang="ja-JP" altLang="en-US" sz="6600" b="1" dirty="0">
                <a:solidFill>
                  <a:srgbClr val="1D3366"/>
                </a:solidFill>
              </a:rPr>
              <a:t>授業</a:t>
            </a:r>
            <a:endParaRPr kumimoji="1" lang="ja-JP" altLang="en-US" sz="6600" b="1" dirty="0">
              <a:solidFill>
                <a:srgbClr val="1D3366"/>
              </a:solidFill>
            </a:endParaRPr>
          </a:p>
        </p:txBody>
      </p:sp>
      <p:sp>
        <p:nvSpPr>
          <p:cNvPr id="4" name="フッター プレースホルダー 3">
            <a:extLst>
              <a:ext uri="{FF2B5EF4-FFF2-40B4-BE49-F238E27FC236}">
                <a16:creationId xmlns:a16="http://schemas.microsoft.com/office/drawing/2014/main" id="{9A680CBF-342B-449A-BD4E-C2A2D256C176}"/>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6A60940E-0593-4F9C-9257-A7CD9B20893F}"/>
              </a:ext>
            </a:extLst>
          </p:cNvPr>
          <p:cNvSpPr>
            <a:spLocks noGrp="1"/>
          </p:cNvSpPr>
          <p:nvPr>
            <p:ph type="sldNum" sz="quarter" idx="12"/>
          </p:nvPr>
        </p:nvSpPr>
        <p:spPr/>
        <p:txBody>
          <a:bodyPr/>
          <a:lstStyle/>
          <a:p>
            <a:fld id="{B5D62F09-AEE8-4779-8435-5C6DE144FD35}" type="slidenum">
              <a:rPr kumimoji="1" lang="ja-JP" altLang="en-US" smtClean="0"/>
              <a:t>4</a:t>
            </a:fld>
            <a:endParaRPr kumimoji="1" lang="ja-JP" altLang="en-US"/>
          </a:p>
        </p:txBody>
      </p:sp>
    </p:spTree>
    <p:extLst>
      <p:ext uri="{BB962C8B-B14F-4D97-AF65-F5344CB8AC3E}">
        <p14:creationId xmlns:p14="http://schemas.microsoft.com/office/powerpoint/2010/main" val="4063003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2EF72C-EC25-4190-B387-F39CF28E4A08}"/>
              </a:ext>
            </a:extLst>
          </p:cNvPr>
          <p:cNvSpPr>
            <a:spLocks noGrp="1"/>
          </p:cNvSpPr>
          <p:nvPr>
            <p:ph type="title"/>
          </p:nvPr>
        </p:nvSpPr>
        <p:spPr/>
        <p:txBody>
          <a:bodyPr/>
          <a:lstStyle/>
          <a:p>
            <a:r>
              <a:rPr kumimoji="1" lang="ja-JP" altLang="en-US" b="1" dirty="0">
                <a:solidFill>
                  <a:srgbClr val="1D3366"/>
                </a:solidFill>
                <a:latin typeface="+mn-ea"/>
                <a:ea typeface="+mn-ea"/>
              </a:rPr>
              <a:t>授業の工夫</a:t>
            </a:r>
          </a:p>
        </p:txBody>
      </p:sp>
      <p:sp>
        <p:nvSpPr>
          <p:cNvPr id="3" name="コンテンツ プレースホルダー 2">
            <a:extLst>
              <a:ext uri="{FF2B5EF4-FFF2-40B4-BE49-F238E27FC236}">
                <a16:creationId xmlns:a16="http://schemas.microsoft.com/office/drawing/2014/main" id="{7E63D6D4-6209-4907-A072-0DBBFD8E2F4A}"/>
              </a:ext>
            </a:extLst>
          </p:cNvPr>
          <p:cNvSpPr>
            <a:spLocks noGrp="1"/>
          </p:cNvSpPr>
          <p:nvPr>
            <p:ph idx="1"/>
          </p:nvPr>
        </p:nvSpPr>
        <p:spPr>
          <a:xfrm>
            <a:off x="248356" y="2455689"/>
            <a:ext cx="8895644" cy="2302934"/>
          </a:xfrm>
        </p:spPr>
        <p:txBody>
          <a:bodyPr>
            <a:normAutofit/>
          </a:bodyPr>
          <a:lstStyle/>
          <a:p>
            <a:pPr marL="0" indent="0">
              <a:buNone/>
            </a:pPr>
            <a:r>
              <a:rPr kumimoji="1" lang="ja-JP" altLang="en-US" sz="4800" b="1" dirty="0">
                <a:solidFill>
                  <a:srgbClr val="1D3366"/>
                </a:solidFill>
              </a:rPr>
              <a:t>●生徒のためにやっていること</a:t>
            </a:r>
          </a:p>
        </p:txBody>
      </p:sp>
      <p:sp>
        <p:nvSpPr>
          <p:cNvPr id="4" name="コンテンツ プレースホルダー 2">
            <a:extLst>
              <a:ext uri="{FF2B5EF4-FFF2-40B4-BE49-F238E27FC236}">
                <a16:creationId xmlns:a16="http://schemas.microsoft.com/office/drawing/2014/main" id="{6267D93D-9203-4F25-8D44-B4514F5D0826}"/>
              </a:ext>
            </a:extLst>
          </p:cNvPr>
          <p:cNvSpPr txBox="1">
            <a:spLocks/>
          </p:cNvSpPr>
          <p:nvPr/>
        </p:nvSpPr>
        <p:spPr>
          <a:xfrm>
            <a:off x="248356" y="3908955"/>
            <a:ext cx="8771465" cy="38382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4800" b="1" dirty="0">
                <a:solidFill>
                  <a:srgbClr val="1D3366"/>
                </a:solidFill>
              </a:rPr>
              <a:t>●学習効果向上</a:t>
            </a:r>
            <a:endParaRPr lang="en-US" altLang="ja-JP" sz="4800" b="1" dirty="0">
              <a:solidFill>
                <a:srgbClr val="1D3366"/>
              </a:solidFill>
            </a:endParaRPr>
          </a:p>
          <a:p>
            <a:pPr marL="0" indent="0">
              <a:buFont typeface="Arial" panose="020B0604020202020204" pitchFamily="34" charset="0"/>
              <a:buNone/>
            </a:pPr>
            <a:r>
              <a:rPr lang="ja-JP" altLang="en-US" sz="4800" b="1" dirty="0">
                <a:solidFill>
                  <a:srgbClr val="1D3366"/>
                </a:solidFill>
              </a:rPr>
              <a:t>　のために「いま」できること</a:t>
            </a:r>
          </a:p>
        </p:txBody>
      </p:sp>
      <p:sp>
        <p:nvSpPr>
          <p:cNvPr id="5" name="フッター プレースホルダー 4">
            <a:extLst>
              <a:ext uri="{FF2B5EF4-FFF2-40B4-BE49-F238E27FC236}">
                <a16:creationId xmlns:a16="http://schemas.microsoft.com/office/drawing/2014/main" id="{2468C00C-682F-492B-AF09-76E85917553D}"/>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6" name="スライド番号プレースホルダー 5">
            <a:extLst>
              <a:ext uri="{FF2B5EF4-FFF2-40B4-BE49-F238E27FC236}">
                <a16:creationId xmlns:a16="http://schemas.microsoft.com/office/drawing/2014/main" id="{6A540738-D7FA-4367-B2A5-4C2A92E38B52}"/>
              </a:ext>
            </a:extLst>
          </p:cNvPr>
          <p:cNvSpPr>
            <a:spLocks noGrp="1"/>
          </p:cNvSpPr>
          <p:nvPr>
            <p:ph type="sldNum" sz="quarter" idx="12"/>
          </p:nvPr>
        </p:nvSpPr>
        <p:spPr/>
        <p:txBody>
          <a:bodyPr/>
          <a:lstStyle/>
          <a:p>
            <a:fld id="{B5D62F09-AEE8-4779-8435-5C6DE144FD35}" type="slidenum">
              <a:rPr kumimoji="1" lang="ja-JP" altLang="en-US" smtClean="0"/>
              <a:t>5</a:t>
            </a:fld>
            <a:endParaRPr kumimoji="1" lang="ja-JP" altLang="en-US"/>
          </a:p>
        </p:txBody>
      </p:sp>
    </p:spTree>
    <p:extLst>
      <p:ext uri="{BB962C8B-B14F-4D97-AF65-F5344CB8AC3E}">
        <p14:creationId xmlns:p14="http://schemas.microsoft.com/office/powerpoint/2010/main" val="3354110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8CFE98-002C-4A62-B70B-40F787CE279B}"/>
              </a:ext>
            </a:extLst>
          </p:cNvPr>
          <p:cNvSpPr>
            <a:spLocks noGrp="1"/>
          </p:cNvSpPr>
          <p:nvPr>
            <p:ph type="title"/>
          </p:nvPr>
        </p:nvSpPr>
        <p:spPr>
          <a:xfrm>
            <a:off x="624767" y="199984"/>
            <a:ext cx="7886700" cy="804075"/>
          </a:xfrm>
        </p:spPr>
        <p:txBody>
          <a:bodyPr>
            <a:normAutofit/>
          </a:bodyPr>
          <a:lstStyle/>
          <a:p>
            <a:r>
              <a:rPr kumimoji="1" lang="ja-JP" altLang="en-US" sz="2400" dirty="0"/>
              <a:t>オンライン指導ミニ説明会アンケート結果より（抜粋）</a:t>
            </a:r>
          </a:p>
        </p:txBody>
      </p:sp>
      <p:sp>
        <p:nvSpPr>
          <p:cNvPr id="4" name="正方形/長方形 3">
            <a:extLst>
              <a:ext uri="{FF2B5EF4-FFF2-40B4-BE49-F238E27FC236}">
                <a16:creationId xmlns:a16="http://schemas.microsoft.com/office/drawing/2014/main" id="{EE0EBC14-E6A4-41CC-926F-483A16F93C3A}"/>
              </a:ext>
            </a:extLst>
          </p:cNvPr>
          <p:cNvSpPr/>
          <p:nvPr/>
        </p:nvSpPr>
        <p:spPr>
          <a:xfrm>
            <a:off x="228477" y="1039960"/>
            <a:ext cx="4291559" cy="369332"/>
          </a:xfrm>
          <a:prstGeom prst="rect">
            <a:avLst/>
          </a:prstGeom>
        </p:spPr>
        <p:txBody>
          <a:bodyPr wrap="none">
            <a:spAutoFit/>
          </a:bodyPr>
          <a:lstStyle/>
          <a:p>
            <a:r>
              <a:rPr lang="ja-JP" altLang="en-US" b="1" dirty="0">
                <a:ea typeface="游明朝" panose="02020400000000000000" pitchFamily="18" charset="-128"/>
                <a:cs typeface="Times New Roman" panose="02020603050405020304" pitchFamily="18" charset="0"/>
              </a:rPr>
              <a:t>・</a:t>
            </a:r>
            <a:r>
              <a:rPr lang="ja-JP" altLang="ja-JP" b="1" dirty="0">
                <a:ea typeface="游明朝" panose="02020400000000000000" pitchFamily="18" charset="-128"/>
                <a:cs typeface="Times New Roman" panose="02020603050405020304" pitchFamily="18" charset="0"/>
              </a:rPr>
              <a:t>個別指導の対応人数</a:t>
            </a:r>
            <a:r>
              <a:rPr lang="ja-JP" altLang="ja-JP" dirty="0">
                <a:ea typeface="游明朝" panose="02020400000000000000" pitchFamily="18" charset="-128"/>
                <a:cs typeface="Times New Roman" panose="02020603050405020304" pitchFamily="18" charset="0"/>
              </a:rPr>
              <a:t>を増やすかが課題</a:t>
            </a:r>
            <a:endParaRPr lang="ja-JP" altLang="en-US" dirty="0"/>
          </a:p>
        </p:txBody>
      </p:sp>
      <p:sp>
        <p:nvSpPr>
          <p:cNvPr id="5" name="正方形/長方形 4">
            <a:extLst>
              <a:ext uri="{FF2B5EF4-FFF2-40B4-BE49-F238E27FC236}">
                <a16:creationId xmlns:a16="http://schemas.microsoft.com/office/drawing/2014/main" id="{9A7FD85D-645C-4604-A26C-952AEB6682B8}"/>
              </a:ext>
            </a:extLst>
          </p:cNvPr>
          <p:cNvSpPr/>
          <p:nvPr/>
        </p:nvSpPr>
        <p:spPr>
          <a:xfrm>
            <a:off x="228477" y="1505831"/>
            <a:ext cx="8432800" cy="646331"/>
          </a:xfrm>
          <a:prstGeom prst="rect">
            <a:avLst/>
          </a:prstGeom>
        </p:spPr>
        <p:txBody>
          <a:bodyPr wrap="square">
            <a:spAutoFit/>
          </a:bodyPr>
          <a:lstStyle/>
          <a:p>
            <a:pPr marL="133350" indent="-133350" algn="just">
              <a:spcAft>
                <a:spcPts val="0"/>
              </a:spcAft>
            </a:pP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a:t>
            </a:r>
            <a:r>
              <a:rPr lang="ja-JP" altLang="ja-JP" kern="100" dirty="0">
                <a:latin typeface="游明朝" panose="02020400000000000000" pitchFamily="18" charset="-128"/>
                <a:ea typeface="游明朝" panose="02020400000000000000" pitchFamily="18" charset="-128"/>
                <a:cs typeface="Times New Roman" panose="02020603050405020304" pitchFamily="18" charset="0"/>
              </a:rPr>
              <a:t>オンライン指導と正規の対面授業では同等の費用を支払いいただけない家庭もある</a:t>
            </a: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a:t>
            </a:r>
            <a:r>
              <a:rPr lang="ja-JP" altLang="ja-JP" b="1" kern="100" dirty="0">
                <a:latin typeface="游明朝" panose="02020400000000000000" pitchFamily="18" charset="-128"/>
                <a:ea typeface="游明朝" panose="02020400000000000000" pitchFamily="18" charset="-128"/>
                <a:cs typeface="Times New Roman" panose="02020603050405020304" pitchFamily="18" charset="0"/>
              </a:rPr>
              <a:t>オンライン指導のマンネリ化も課題</a:t>
            </a:r>
            <a:endParaRPr lang="ja-JP" altLang="ja-JP"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6" name="正方形/長方形 5">
            <a:extLst>
              <a:ext uri="{FF2B5EF4-FFF2-40B4-BE49-F238E27FC236}">
                <a16:creationId xmlns:a16="http://schemas.microsoft.com/office/drawing/2014/main" id="{42700013-FAA7-44F2-8249-1F58773A1214}"/>
              </a:ext>
            </a:extLst>
          </p:cNvPr>
          <p:cNvSpPr/>
          <p:nvPr/>
        </p:nvSpPr>
        <p:spPr>
          <a:xfrm>
            <a:off x="250118" y="2772075"/>
            <a:ext cx="8893882" cy="369332"/>
          </a:xfrm>
          <a:prstGeom prst="rect">
            <a:avLst/>
          </a:prstGeom>
        </p:spPr>
        <p:txBody>
          <a:bodyPr wrap="square">
            <a:spAutoFit/>
          </a:bodyPr>
          <a:lstStyle/>
          <a:p>
            <a:pPr marL="130810" indent="-130810" algn="just">
              <a:spcAft>
                <a:spcPts val="0"/>
              </a:spcAft>
            </a:pPr>
            <a:r>
              <a:rPr lang="ja-JP" altLang="en-US" b="1" kern="100" dirty="0">
                <a:latin typeface="游明朝" panose="02020400000000000000" pitchFamily="18" charset="-128"/>
                <a:ea typeface="游明朝" panose="02020400000000000000" pitchFamily="18" charset="-128"/>
                <a:cs typeface="Times New Roman" panose="02020603050405020304" pitchFamily="18" charset="0"/>
              </a:rPr>
              <a:t>・</a:t>
            </a:r>
            <a:r>
              <a:rPr lang="ja-JP" altLang="ja-JP" b="1" kern="100" dirty="0">
                <a:latin typeface="游明朝" panose="02020400000000000000" pitchFamily="18" charset="-128"/>
                <a:ea typeface="游明朝" panose="02020400000000000000" pitchFamily="18" charset="-128"/>
                <a:cs typeface="Times New Roman" panose="02020603050405020304" pitchFamily="18" charset="0"/>
              </a:rPr>
              <a:t>宿題や小テストの管理</a:t>
            </a:r>
            <a:r>
              <a:rPr lang="ja-JP" altLang="ja-JP" kern="100" dirty="0">
                <a:latin typeface="游明朝" panose="02020400000000000000" pitchFamily="18" charset="-128"/>
                <a:ea typeface="游明朝" panose="02020400000000000000" pitchFamily="18" charset="-128"/>
                <a:cs typeface="Times New Roman" panose="02020603050405020304" pitchFamily="18" charset="0"/>
              </a:rPr>
              <a:t>は結局アナログになってしまうが、遠隔では無駄が生じる点</a:t>
            </a:r>
          </a:p>
        </p:txBody>
      </p:sp>
      <p:sp>
        <p:nvSpPr>
          <p:cNvPr id="7" name="正方形/長方形 6">
            <a:extLst>
              <a:ext uri="{FF2B5EF4-FFF2-40B4-BE49-F238E27FC236}">
                <a16:creationId xmlns:a16="http://schemas.microsoft.com/office/drawing/2014/main" id="{183A047D-BC5E-494C-9702-C4F0863106BB}"/>
              </a:ext>
            </a:extLst>
          </p:cNvPr>
          <p:cNvSpPr/>
          <p:nvPr/>
        </p:nvSpPr>
        <p:spPr>
          <a:xfrm>
            <a:off x="275639" y="5162908"/>
            <a:ext cx="4339650" cy="369332"/>
          </a:xfrm>
          <a:prstGeom prst="rect">
            <a:avLst/>
          </a:prstGeom>
        </p:spPr>
        <p:txBody>
          <a:bodyPr wrap="none">
            <a:spAutoFit/>
          </a:bodyPr>
          <a:lstStyle/>
          <a:p>
            <a:r>
              <a:rPr lang="ja-JP" altLang="en-US" dirty="0">
                <a:ea typeface="游明朝" panose="02020400000000000000" pitchFamily="18" charset="-128"/>
                <a:cs typeface="Times New Roman" panose="02020603050405020304" pitchFamily="18" charset="0"/>
              </a:rPr>
              <a:t>・</a:t>
            </a:r>
            <a:r>
              <a:rPr lang="ja-JP" altLang="ja-JP" dirty="0">
                <a:ea typeface="游明朝" panose="02020400000000000000" pitchFamily="18" charset="-128"/>
                <a:cs typeface="Times New Roman" panose="02020603050405020304" pitchFamily="18" charset="0"/>
              </a:rPr>
              <a:t>オンライン保護者会、オンライン面談</a:t>
            </a:r>
            <a:endParaRPr lang="ja-JP" altLang="en-US" dirty="0"/>
          </a:p>
        </p:txBody>
      </p:sp>
      <p:sp>
        <p:nvSpPr>
          <p:cNvPr id="8" name="正方形/長方形 7">
            <a:extLst>
              <a:ext uri="{FF2B5EF4-FFF2-40B4-BE49-F238E27FC236}">
                <a16:creationId xmlns:a16="http://schemas.microsoft.com/office/drawing/2014/main" id="{76A3FF9F-F1E4-473A-8409-9D3F1261DBE3}"/>
              </a:ext>
            </a:extLst>
          </p:cNvPr>
          <p:cNvSpPr/>
          <p:nvPr/>
        </p:nvSpPr>
        <p:spPr>
          <a:xfrm>
            <a:off x="250118" y="3295203"/>
            <a:ext cx="8344026" cy="369332"/>
          </a:xfrm>
          <a:prstGeom prst="rect">
            <a:avLst/>
          </a:prstGeom>
        </p:spPr>
        <p:txBody>
          <a:bodyPr wrap="square">
            <a:spAutoFit/>
          </a:bodyPr>
          <a:lstStyle/>
          <a:p>
            <a:r>
              <a:rPr lang="ja-JP" altLang="en-US" b="1" dirty="0">
                <a:ea typeface="游明朝" panose="02020400000000000000" pitchFamily="18" charset="-128"/>
                <a:cs typeface="Times New Roman" panose="02020603050405020304" pitchFamily="18" charset="0"/>
              </a:rPr>
              <a:t>・</a:t>
            </a:r>
            <a:r>
              <a:rPr lang="ja-JP" altLang="ja-JP" b="1" dirty="0">
                <a:ea typeface="游明朝" panose="02020400000000000000" pitchFamily="18" charset="-128"/>
                <a:cs typeface="Times New Roman" panose="02020603050405020304" pitchFamily="18" charset="0"/>
              </a:rPr>
              <a:t>映像授業とオンライン指導を組み合わせた授業スタイル</a:t>
            </a:r>
            <a:r>
              <a:rPr lang="ja-JP" altLang="ja-JP" dirty="0">
                <a:ea typeface="游明朝" panose="02020400000000000000" pitchFamily="18" charset="-128"/>
                <a:cs typeface="Times New Roman" panose="02020603050405020304" pitchFamily="18" charset="0"/>
              </a:rPr>
              <a:t>が確立できないか</a:t>
            </a:r>
            <a:endParaRPr lang="ja-JP" altLang="en-US" dirty="0"/>
          </a:p>
        </p:txBody>
      </p:sp>
      <p:sp>
        <p:nvSpPr>
          <p:cNvPr id="9" name="正方形/長方形 8">
            <a:extLst>
              <a:ext uri="{FF2B5EF4-FFF2-40B4-BE49-F238E27FC236}">
                <a16:creationId xmlns:a16="http://schemas.microsoft.com/office/drawing/2014/main" id="{98F957AD-FA81-48D1-9C18-A4FFD54038AE}"/>
              </a:ext>
            </a:extLst>
          </p:cNvPr>
          <p:cNvSpPr/>
          <p:nvPr/>
        </p:nvSpPr>
        <p:spPr>
          <a:xfrm>
            <a:off x="275639" y="5651503"/>
            <a:ext cx="8097661" cy="369332"/>
          </a:xfrm>
          <a:prstGeom prst="rect">
            <a:avLst/>
          </a:prstGeom>
        </p:spPr>
        <p:txBody>
          <a:bodyPr wrap="square">
            <a:spAutoFit/>
          </a:bodyPr>
          <a:lstStyle/>
          <a:p>
            <a:r>
              <a:rPr lang="ja-JP" altLang="en-US" b="1" dirty="0">
                <a:ea typeface="游明朝" panose="02020400000000000000" pitchFamily="18" charset="-128"/>
                <a:cs typeface="Times New Roman" panose="02020603050405020304" pitchFamily="18" charset="0"/>
              </a:rPr>
              <a:t>・</a:t>
            </a:r>
            <a:r>
              <a:rPr lang="ja-JP" altLang="ja-JP" b="1" dirty="0">
                <a:ea typeface="游明朝" panose="02020400000000000000" pitchFamily="18" charset="-128"/>
                <a:cs typeface="Times New Roman" panose="02020603050405020304" pitchFamily="18" charset="0"/>
              </a:rPr>
              <a:t>映像配信事業の完全商品化としてのブラッシュアップ</a:t>
            </a:r>
            <a:r>
              <a:rPr lang="ja-JP" altLang="ja-JP" dirty="0">
                <a:ea typeface="游明朝" panose="02020400000000000000" pitchFamily="18" charset="-128"/>
                <a:cs typeface="Times New Roman" panose="02020603050405020304" pitchFamily="18" charset="0"/>
              </a:rPr>
              <a:t>、そこからの集客</a:t>
            </a:r>
            <a:endParaRPr lang="ja-JP" altLang="en-US" dirty="0"/>
          </a:p>
        </p:txBody>
      </p:sp>
      <p:sp>
        <p:nvSpPr>
          <p:cNvPr id="10" name="正方形/長方形 9">
            <a:extLst>
              <a:ext uri="{FF2B5EF4-FFF2-40B4-BE49-F238E27FC236}">
                <a16:creationId xmlns:a16="http://schemas.microsoft.com/office/drawing/2014/main" id="{56114983-1741-4EF3-822B-8C133381DB9D}"/>
              </a:ext>
            </a:extLst>
          </p:cNvPr>
          <p:cNvSpPr/>
          <p:nvPr/>
        </p:nvSpPr>
        <p:spPr>
          <a:xfrm>
            <a:off x="275639" y="2281361"/>
            <a:ext cx="7926337" cy="369332"/>
          </a:xfrm>
          <a:prstGeom prst="rect">
            <a:avLst/>
          </a:prstGeom>
        </p:spPr>
        <p:txBody>
          <a:bodyPr wrap="square">
            <a:spAutoFit/>
          </a:bodyPr>
          <a:lstStyle/>
          <a:p>
            <a:pPr algn="just">
              <a:spcAft>
                <a:spcPts val="0"/>
              </a:spcAft>
            </a:pP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a:t>
            </a:r>
            <a:r>
              <a:rPr lang="ja-JP" altLang="ja-JP" kern="100" dirty="0">
                <a:latin typeface="游明朝" panose="02020400000000000000" pitchFamily="18" charset="-128"/>
                <a:ea typeface="游明朝" panose="02020400000000000000" pitchFamily="18" charset="-128"/>
                <a:cs typeface="Times New Roman" panose="02020603050405020304" pitchFamily="18" charset="0"/>
              </a:rPr>
              <a:t>オンライン授業は</a:t>
            </a:r>
            <a:r>
              <a:rPr lang="ja-JP" altLang="ja-JP" b="1" kern="100" dirty="0">
                <a:latin typeface="游明朝" panose="02020400000000000000" pitchFamily="18" charset="-128"/>
                <a:ea typeface="游明朝" panose="02020400000000000000" pitchFamily="18" charset="-128"/>
                <a:cs typeface="Times New Roman" panose="02020603050405020304" pitchFamily="18" charset="0"/>
              </a:rPr>
              <a:t>１つの選択肢として低料金</a:t>
            </a:r>
            <a:r>
              <a:rPr lang="ja-JP" altLang="ja-JP" kern="100" dirty="0">
                <a:latin typeface="游明朝" panose="02020400000000000000" pitchFamily="18" charset="-128"/>
                <a:ea typeface="游明朝" panose="02020400000000000000" pitchFamily="18" charset="-128"/>
                <a:cs typeface="Times New Roman" panose="02020603050405020304" pitchFamily="18" charset="0"/>
              </a:rPr>
              <a:t>のサービスとして提供を検討</a:t>
            </a:r>
          </a:p>
        </p:txBody>
      </p:sp>
      <p:sp>
        <p:nvSpPr>
          <p:cNvPr id="11" name="正方形/長方形 10">
            <a:extLst>
              <a:ext uri="{FF2B5EF4-FFF2-40B4-BE49-F238E27FC236}">
                <a16:creationId xmlns:a16="http://schemas.microsoft.com/office/drawing/2014/main" id="{EFB34BBF-9632-48E0-A98B-A5866D63974E}"/>
              </a:ext>
            </a:extLst>
          </p:cNvPr>
          <p:cNvSpPr/>
          <p:nvPr/>
        </p:nvSpPr>
        <p:spPr>
          <a:xfrm>
            <a:off x="275639" y="3848256"/>
            <a:ext cx="6020506" cy="369332"/>
          </a:xfrm>
          <a:prstGeom prst="rect">
            <a:avLst/>
          </a:prstGeom>
        </p:spPr>
        <p:txBody>
          <a:bodyPr wrap="square">
            <a:spAutoFit/>
          </a:bodyPr>
          <a:lstStyle/>
          <a:p>
            <a:pPr algn="just">
              <a:spcAft>
                <a:spcPts val="0"/>
              </a:spcAft>
            </a:pP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a:t>
            </a:r>
            <a:r>
              <a:rPr lang="ja-JP" altLang="ja-JP" kern="100" dirty="0">
                <a:latin typeface="游明朝" panose="02020400000000000000" pitchFamily="18" charset="-128"/>
                <a:ea typeface="游明朝" panose="02020400000000000000" pitchFamily="18" charset="-128"/>
                <a:cs typeface="Times New Roman" panose="02020603050405020304" pitchFamily="18" charset="0"/>
              </a:rPr>
              <a:t>幼児～小学生低学年向けの事例を紹介して欲しい</a:t>
            </a:r>
          </a:p>
        </p:txBody>
      </p:sp>
      <p:sp>
        <p:nvSpPr>
          <p:cNvPr id="12" name="正方形/長方形 11">
            <a:extLst>
              <a:ext uri="{FF2B5EF4-FFF2-40B4-BE49-F238E27FC236}">
                <a16:creationId xmlns:a16="http://schemas.microsoft.com/office/drawing/2014/main" id="{BB00A47A-B922-4B6B-A7E3-BECA887C3D07}"/>
              </a:ext>
            </a:extLst>
          </p:cNvPr>
          <p:cNvSpPr/>
          <p:nvPr/>
        </p:nvSpPr>
        <p:spPr>
          <a:xfrm>
            <a:off x="275639" y="6075145"/>
            <a:ext cx="8635999" cy="646331"/>
          </a:xfrm>
          <a:prstGeom prst="rect">
            <a:avLst/>
          </a:prstGeom>
        </p:spPr>
        <p:txBody>
          <a:bodyPr wrap="square">
            <a:spAutoFit/>
          </a:bodyPr>
          <a:lstStyle/>
          <a:p>
            <a:r>
              <a:rPr lang="ja-JP" altLang="en-US" dirty="0">
                <a:ea typeface="游明朝" panose="02020400000000000000" pitchFamily="18" charset="-128"/>
                <a:cs typeface="Times New Roman" panose="02020603050405020304" pitchFamily="18" charset="0"/>
              </a:rPr>
              <a:t>・</a:t>
            </a:r>
            <a:r>
              <a:rPr lang="ja-JP" altLang="ja-JP" dirty="0">
                <a:ea typeface="游明朝" panose="02020400000000000000" pitchFamily="18" charset="-128"/>
                <a:cs typeface="Times New Roman" panose="02020603050405020304" pitchFamily="18" charset="0"/>
              </a:rPr>
              <a:t>一方通行の映像ではなく教員との</a:t>
            </a:r>
            <a:r>
              <a:rPr lang="ja-JP" altLang="ja-JP" b="1" dirty="0">
                <a:ea typeface="游明朝" panose="02020400000000000000" pitchFamily="18" charset="-128"/>
                <a:cs typeface="Times New Roman" panose="02020603050405020304" pitchFamily="18" charset="0"/>
              </a:rPr>
              <a:t>コミュニケーションや学習計画の遂行サポート</a:t>
            </a:r>
            <a:endParaRPr lang="en-US" altLang="ja-JP" b="1" dirty="0">
              <a:ea typeface="游明朝" panose="02020400000000000000" pitchFamily="18" charset="-128"/>
              <a:cs typeface="Times New Roman" panose="02020603050405020304" pitchFamily="18" charset="0"/>
            </a:endParaRPr>
          </a:p>
          <a:p>
            <a:r>
              <a:rPr lang="ja-JP" altLang="en-US" b="1" dirty="0">
                <a:ea typeface="游明朝" panose="02020400000000000000" pitchFamily="18" charset="-128"/>
                <a:cs typeface="Times New Roman" panose="02020603050405020304" pitchFamily="18" charset="0"/>
              </a:rPr>
              <a:t>　</a:t>
            </a:r>
            <a:r>
              <a:rPr lang="ja-JP" altLang="ja-JP" b="1" dirty="0">
                <a:ea typeface="游明朝" panose="02020400000000000000" pitchFamily="18" charset="-128"/>
                <a:cs typeface="Times New Roman" panose="02020603050405020304" pitchFamily="18" charset="0"/>
              </a:rPr>
              <a:t>に価値</a:t>
            </a:r>
            <a:r>
              <a:rPr lang="ja-JP" altLang="ja-JP" dirty="0">
                <a:ea typeface="游明朝" panose="02020400000000000000" pitchFamily="18" charset="-128"/>
                <a:cs typeface="Times New Roman" panose="02020603050405020304" pitchFamily="18" charset="0"/>
              </a:rPr>
              <a:t>を感じている保護者が多い</a:t>
            </a:r>
            <a:endParaRPr lang="ja-JP" altLang="en-US" dirty="0"/>
          </a:p>
        </p:txBody>
      </p:sp>
      <p:sp>
        <p:nvSpPr>
          <p:cNvPr id="13" name="正方形/長方形 12">
            <a:extLst>
              <a:ext uri="{FF2B5EF4-FFF2-40B4-BE49-F238E27FC236}">
                <a16:creationId xmlns:a16="http://schemas.microsoft.com/office/drawing/2014/main" id="{C7B51C00-B788-48C6-BAEC-ADB4996BBA98}"/>
              </a:ext>
            </a:extLst>
          </p:cNvPr>
          <p:cNvSpPr/>
          <p:nvPr/>
        </p:nvSpPr>
        <p:spPr>
          <a:xfrm>
            <a:off x="275639" y="4388490"/>
            <a:ext cx="8432799" cy="646331"/>
          </a:xfrm>
          <a:prstGeom prst="rect">
            <a:avLst/>
          </a:prstGeom>
        </p:spPr>
        <p:txBody>
          <a:bodyPr wrap="square">
            <a:spAutoFit/>
          </a:bodyPr>
          <a:lstStyle/>
          <a:p>
            <a:pPr marL="133350" indent="-133350" algn="just">
              <a:spcAft>
                <a:spcPts val="0"/>
              </a:spcAft>
            </a:pPr>
            <a:r>
              <a:rPr lang="ja-JP" altLang="en-US" kern="100" dirty="0">
                <a:latin typeface="游明朝" panose="02020400000000000000" pitchFamily="18" charset="-128"/>
                <a:ea typeface="游明朝" panose="02020400000000000000" pitchFamily="18" charset="-128"/>
                <a:cs typeface="Times New Roman" panose="02020603050405020304" pitchFamily="18" charset="0"/>
              </a:rPr>
              <a:t>・</a:t>
            </a:r>
            <a:r>
              <a:rPr lang="ja-JP" altLang="ja-JP" kern="100" dirty="0">
                <a:latin typeface="游明朝" panose="02020400000000000000" pitchFamily="18" charset="-128"/>
                <a:ea typeface="游明朝" panose="02020400000000000000" pitchFamily="18" charset="-128"/>
                <a:cs typeface="Times New Roman" panose="02020603050405020304" pitchFamily="18" charset="0"/>
              </a:rPr>
              <a:t>映像授業＋オンライン質問室の形で代替とする予定、</a:t>
            </a:r>
            <a:r>
              <a:rPr lang="ja-JP" altLang="ja-JP" b="1" kern="100" dirty="0">
                <a:latin typeface="游明朝" panose="02020400000000000000" pitchFamily="18" charset="-128"/>
                <a:ea typeface="游明朝" panose="02020400000000000000" pitchFamily="18" charset="-128"/>
                <a:cs typeface="Times New Roman" panose="02020603050405020304" pitchFamily="18" charset="0"/>
              </a:rPr>
              <a:t>映像授業にどのような</a:t>
            </a:r>
            <a:endParaRPr lang="en-US" altLang="ja-JP" b="1" kern="100" dirty="0">
              <a:latin typeface="游明朝" panose="02020400000000000000" pitchFamily="18" charset="-128"/>
              <a:ea typeface="游明朝" panose="02020400000000000000" pitchFamily="18" charset="-128"/>
              <a:cs typeface="Times New Roman" panose="02020603050405020304" pitchFamily="18" charset="0"/>
            </a:endParaRPr>
          </a:p>
          <a:p>
            <a:pPr marL="133350" indent="-133350" algn="just">
              <a:spcAft>
                <a:spcPts val="0"/>
              </a:spcAft>
            </a:pPr>
            <a:r>
              <a:rPr lang="ja-JP" altLang="en-US" b="1" kern="100" dirty="0">
                <a:latin typeface="游明朝" panose="02020400000000000000" pitchFamily="18" charset="-128"/>
                <a:ea typeface="游明朝" panose="02020400000000000000" pitchFamily="18" charset="-128"/>
                <a:cs typeface="Times New Roman" panose="02020603050405020304" pitchFamily="18" charset="0"/>
              </a:rPr>
              <a:t>　</a:t>
            </a:r>
            <a:r>
              <a:rPr lang="ja-JP" altLang="ja-JP" b="1" kern="100" dirty="0">
                <a:latin typeface="游明朝" panose="02020400000000000000" pitchFamily="18" charset="-128"/>
                <a:ea typeface="游明朝" panose="02020400000000000000" pitchFamily="18" charset="-128"/>
                <a:cs typeface="Times New Roman" panose="02020603050405020304" pitchFamily="18" charset="0"/>
              </a:rPr>
              <a:t>付加価値をつけて保護者満足を得るかに腐心している</a:t>
            </a:r>
            <a:endParaRPr lang="ja-JP" altLang="ja-JP" kern="100" dirty="0">
              <a:latin typeface="游明朝" panose="02020400000000000000" pitchFamily="18" charset="-128"/>
              <a:ea typeface="游明朝" panose="02020400000000000000" pitchFamily="18" charset="-128"/>
              <a:cs typeface="Times New Roman" panose="02020603050405020304" pitchFamily="18" charset="0"/>
            </a:endParaRPr>
          </a:p>
        </p:txBody>
      </p:sp>
      <p:sp>
        <p:nvSpPr>
          <p:cNvPr id="3" name="フッター プレースホルダー 2">
            <a:extLst>
              <a:ext uri="{FF2B5EF4-FFF2-40B4-BE49-F238E27FC236}">
                <a16:creationId xmlns:a16="http://schemas.microsoft.com/office/drawing/2014/main" id="{18D6405B-B5CE-4961-B74D-D7F030734E00}"/>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14" name="スライド番号プレースホルダー 13">
            <a:extLst>
              <a:ext uri="{FF2B5EF4-FFF2-40B4-BE49-F238E27FC236}">
                <a16:creationId xmlns:a16="http://schemas.microsoft.com/office/drawing/2014/main" id="{BB816D0A-B890-43C2-AC9A-15ED20290C17}"/>
              </a:ext>
            </a:extLst>
          </p:cNvPr>
          <p:cNvSpPr>
            <a:spLocks noGrp="1"/>
          </p:cNvSpPr>
          <p:nvPr>
            <p:ph type="sldNum" sz="quarter" idx="12"/>
          </p:nvPr>
        </p:nvSpPr>
        <p:spPr/>
        <p:txBody>
          <a:bodyPr/>
          <a:lstStyle/>
          <a:p>
            <a:fld id="{B5D62F09-AEE8-4779-8435-5C6DE144FD35}" type="slidenum">
              <a:rPr kumimoji="1" lang="ja-JP" altLang="en-US" smtClean="0"/>
              <a:t>6</a:t>
            </a:fld>
            <a:endParaRPr kumimoji="1" lang="ja-JP" altLang="en-US"/>
          </a:p>
        </p:txBody>
      </p:sp>
    </p:spTree>
    <p:extLst>
      <p:ext uri="{BB962C8B-B14F-4D97-AF65-F5344CB8AC3E}">
        <p14:creationId xmlns:p14="http://schemas.microsoft.com/office/powerpoint/2010/main" val="4278264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A298E-015F-4256-8044-FC07F3E9609A}"/>
              </a:ext>
            </a:extLst>
          </p:cNvPr>
          <p:cNvSpPr>
            <a:spLocks noGrp="1"/>
          </p:cNvSpPr>
          <p:nvPr>
            <p:ph type="title"/>
          </p:nvPr>
        </p:nvSpPr>
        <p:spPr/>
        <p:txBody>
          <a:bodyPr/>
          <a:lstStyle/>
          <a:p>
            <a:r>
              <a:rPr kumimoji="1" lang="ja-JP" altLang="en-US" dirty="0"/>
              <a:t>授業の工夫</a:t>
            </a:r>
          </a:p>
        </p:txBody>
      </p:sp>
      <p:sp>
        <p:nvSpPr>
          <p:cNvPr id="3" name="コンテンツ プレースホルダー 2">
            <a:extLst>
              <a:ext uri="{FF2B5EF4-FFF2-40B4-BE49-F238E27FC236}">
                <a16:creationId xmlns:a16="http://schemas.microsoft.com/office/drawing/2014/main" id="{C4800A13-A209-47EB-9F4C-0D9A232F5796}"/>
              </a:ext>
            </a:extLst>
          </p:cNvPr>
          <p:cNvSpPr>
            <a:spLocks noGrp="1"/>
          </p:cNvSpPr>
          <p:nvPr>
            <p:ph idx="1"/>
          </p:nvPr>
        </p:nvSpPr>
        <p:spPr>
          <a:xfrm>
            <a:off x="428978" y="1478844"/>
            <a:ext cx="8086372" cy="4698119"/>
          </a:xfrm>
        </p:spPr>
        <p:txBody>
          <a:bodyPr>
            <a:normAutofit fontScale="92500" lnSpcReduction="10000"/>
          </a:bodyPr>
          <a:lstStyle/>
          <a:p>
            <a:pPr marL="0" indent="0">
              <a:buNone/>
            </a:pPr>
            <a:endParaRPr kumimoji="1" lang="en-US" altLang="ja-JP" dirty="0"/>
          </a:p>
          <a:p>
            <a:r>
              <a:rPr kumimoji="1" lang="ja-JP" altLang="en-US" dirty="0"/>
              <a:t>競争原理を発動するための工夫</a:t>
            </a:r>
            <a:endParaRPr kumimoji="1" lang="en-US" altLang="ja-JP" dirty="0"/>
          </a:p>
          <a:p>
            <a:r>
              <a:rPr lang="ja-JP" altLang="en-US" dirty="0"/>
              <a:t>啓発の工夫</a:t>
            </a:r>
            <a:endParaRPr lang="en-US" altLang="ja-JP" dirty="0"/>
          </a:p>
          <a:p>
            <a:r>
              <a:rPr kumimoji="1" lang="ja-JP" altLang="en-US" dirty="0"/>
              <a:t>タイムプレッシャーを効果的に行う工夫</a:t>
            </a:r>
            <a:endParaRPr kumimoji="1" lang="en-US" altLang="ja-JP" dirty="0"/>
          </a:p>
          <a:p>
            <a:r>
              <a:rPr kumimoji="1" lang="ja-JP" altLang="en-US" dirty="0"/>
              <a:t>生徒が画面投影するのを許す工夫</a:t>
            </a:r>
            <a:endParaRPr kumimoji="1" lang="en-US" altLang="ja-JP" dirty="0"/>
          </a:p>
          <a:p>
            <a:r>
              <a:rPr lang="ja-JP" altLang="en-US" dirty="0"/>
              <a:t>手元を投影する工夫、タイミング等</a:t>
            </a:r>
            <a:endParaRPr lang="en-US" altLang="ja-JP" dirty="0"/>
          </a:p>
          <a:p>
            <a:r>
              <a:rPr kumimoji="1" lang="en-US" altLang="ja-JP" dirty="0"/>
              <a:t>1</a:t>
            </a:r>
            <a:r>
              <a:rPr kumimoji="1" lang="ja-JP" altLang="en-US" dirty="0"/>
              <a:t>コマの構成（未習分野、質問、演習、チェック）</a:t>
            </a:r>
            <a:endParaRPr kumimoji="1" lang="en-US" altLang="ja-JP" dirty="0"/>
          </a:p>
          <a:p>
            <a:r>
              <a:rPr kumimoji="1" lang="ja-JP" altLang="en-US" dirty="0"/>
              <a:t>授業の構成（授業中の作業や発言）の工夫</a:t>
            </a:r>
            <a:endParaRPr kumimoji="1" lang="en-US" altLang="ja-JP" dirty="0"/>
          </a:p>
          <a:p>
            <a:r>
              <a:rPr kumimoji="1" lang="ja-JP" altLang="en-US" dirty="0"/>
              <a:t>学習習慣をつくるための工夫</a:t>
            </a:r>
            <a:endParaRPr kumimoji="1" lang="en-US" altLang="ja-JP" dirty="0"/>
          </a:p>
          <a:p>
            <a:r>
              <a:rPr lang="ja-JP" altLang="en-US" dirty="0"/>
              <a:t>学校を含めた学習管理の工夫</a:t>
            </a:r>
            <a:endParaRPr kumimoji="1" lang="ja-JP" altLang="en-US" dirty="0"/>
          </a:p>
        </p:txBody>
      </p:sp>
      <p:sp>
        <p:nvSpPr>
          <p:cNvPr id="4" name="フッター プレースホルダー 3">
            <a:extLst>
              <a:ext uri="{FF2B5EF4-FFF2-40B4-BE49-F238E27FC236}">
                <a16:creationId xmlns:a16="http://schemas.microsoft.com/office/drawing/2014/main" id="{E399BF76-DD57-4F48-A3BF-ECC7BB1B329E}"/>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A68DB649-EE1E-4525-BDBB-1A1943C50025}"/>
              </a:ext>
            </a:extLst>
          </p:cNvPr>
          <p:cNvSpPr>
            <a:spLocks noGrp="1"/>
          </p:cNvSpPr>
          <p:nvPr>
            <p:ph type="sldNum" sz="quarter" idx="12"/>
          </p:nvPr>
        </p:nvSpPr>
        <p:spPr/>
        <p:txBody>
          <a:bodyPr/>
          <a:lstStyle/>
          <a:p>
            <a:fld id="{B5D62F09-AEE8-4779-8435-5C6DE144FD35}" type="slidenum">
              <a:rPr kumimoji="1" lang="ja-JP" altLang="en-US" smtClean="0"/>
              <a:t>7</a:t>
            </a:fld>
            <a:endParaRPr kumimoji="1" lang="ja-JP" altLang="en-US"/>
          </a:p>
        </p:txBody>
      </p:sp>
    </p:spTree>
    <p:extLst>
      <p:ext uri="{BB962C8B-B14F-4D97-AF65-F5344CB8AC3E}">
        <p14:creationId xmlns:p14="http://schemas.microsoft.com/office/powerpoint/2010/main" val="3331361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A298E-015F-4256-8044-FC07F3E9609A}"/>
              </a:ext>
            </a:extLst>
          </p:cNvPr>
          <p:cNvSpPr>
            <a:spLocks noGrp="1"/>
          </p:cNvSpPr>
          <p:nvPr>
            <p:ph type="title"/>
          </p:nvPr>
        </p:nvSpPr>
        <p:spPr>
          <a:xfrm>
            <a:off x="628650" y="0"/>
            <a:ext cx="7886700" cy="1325563"/>
          </a:xfrm>
        </p:spPr>
        <p:txBody>
          <a:bodyPr/>
          <a:lstStyle/>
          <a:p>
            <a:r>
              <a:rPr kumimoji="1" lang="ja-JP" altLang="en-US" dirty="0"/>
              <a:t>授業の工夫</a:t>
            </a:r>
          </a:p>
        </p:txBody>
      </p:sp>
      <p:sp>
        <p:nvSpPr>
          <p:cNvPr id="3" name="コンテンツ プレースホルダー 2">
            <a:extLst>
              <a:ext uri="{FF2B5EF4-FFF2-40B4-BE49-F238E27FC236}">
                <a16:creationId xmlns:a16="http://schemas.microsoft.com/office/drawing/2014/main" id="{C4800A13-A209-47EB-9F4C-0D9A232F5796}"/>
              </a:ext>
            </a:extLst>
          </p:cNvPr>
          <p:cNvSpPr>
            <a:spLocks noGrp="1"/>
          </p:cNvSpPr>
          <p:nvPr>
            <p:ph idx="1"/>
          </p:nvPr>
        </p:nvSpPr>
        <p:spPr>
          <a:xfrm>
            <a:off x="395111" y="662781"/>
            <a:ext cx="8353778" cy="5852232"/>
          </a:xfrm>
        </p:spPr>
        <p:txBody>
          <a:bodyPr>
            <a:normAutofit fontScale="85000" lnSpcReduction="10000"/>
          </a:bodyPr>
          <a:lstStyle/>
          <a:p>
            <a:pPr marL="0" indent="0">
              <a:buNone/>
            </a:pPr>
            <a:endParaRPr kumimoji="1" lang="en-US" altLang="ja-JP" dirty="0"/>
          </a:p>
          <a:p>
            <a:r>
              <a:rPr kumimoji="1" lang="ja-JP" altLang="en-US" dirty="0"/>
              <a:t>競争原理を発動するための工夫</a:t>
            </a:r>
            <a:endParaRPr kumimoji="1" lang="en-US" altLang="ja-JP" dirty="0"/>
          </a:p>
          <a:p>
            <a:pPr marL="0" indent="0">
              <a:buNone/>
            </a:pPr>
            <a:r>
              <a:rPr kumimoji="1" lang="ja-JP" altLang="en-US" dirty="0"/>
              <a:t>　→（例）対話・説明させることから ⇒ </a:t>
            </a:r>
            <a:r>
              <a:rPr lang="ja-JP" altLang="en-US" dirty="0"/>
              <a:t>インプット</a:t>
            </a:r>
            <a:r>
              <a:rPr kumimoji="1" lang="ja-JP" altLang="en-US" dirty="0"/>
              <a:t>の工夫</a:t>
            </a:r>
            <a:endParaRPr kumimoji="1" lang="en-US" altLang="ja-JP" dirty="0"/>
          </a:p>
          <a:p>
            <a:r>
              <a:rPr lang="ja-JP" altLang="en-US" dirty="0"/>
              <a:t>啓発の工夫</a:t>
            </a:r>
            <a:endParaRPr lang="en-US" altLang="ja-JP" dirty="0"/>
          </a:p>
          <a:p>
            <a:r>
              <a:rPr kumimoji="1" lang="ja-JP" altLang="en-US" dirty="0"/>
              <a:t>タイムプレッシャーを効果的に行う工夫</a:t>
            </a:r>
            <a:endParaRPr kumimoji="1" lang="en-US" altLang="ja-JP" dirty="0"/>
          </a:p>
          <a:p>
            <a:pPr marL="0" indent="0">
              <a:buNone/>
            </a:pPr>
            <a:r>
              <a:rPr lang="ja-JP" altLang="en-US" dirty="0"/>
              <a:t>　→ （例）時計</a:t>
            </a:r>
            <a:r>
              <a:rPr kumimoji="1" lang="ja-JP" altLang="en-US" dirty="0"/>
              <a:t>を大きく見せるなど</a:t>
            </a:r>
            <a:endParaRPr kumimoji="1" lang="en-US" altLang="ja-JP" dirty="0"/>
          </a:p>
          <a:p>
            <a:r>
              <a:rPr kumimoji="1" lang="ja-JP" altLang="en-US" dirty="0"/>
              <a:t>生徒が画面投影するのを許す工夫</a:t>
            </a:r>
            <a:endParaRPr kumimoji="1" lang="en-US" altLang="ja-JP" dirty="0"/>
          </a:p>
          <a:p>
            <a:pPr marL="0" indent="0">
              <a:buNone/>
            </a:pPr>
            <a:r>
              <a:rPr lang="ja-JP" altLang="en-US" dirty="0"/>
              <a:t>　→ （例）背景</a:t>
            </a:r>
            <a:r>
              <a:rPr kumimoji="1" lang="ja-JP" altLang="en-US" dirty="0"/>
              <a:t>工夫、先生から見え方の相談</a:t>
            </a:r>
            <a:endParaRPr kumimoji="1" lang="en-US" altLang="ja-JP" dirty="0"/>
          </a:p>
          <a:p>
            <a:r>
              <a:rPr lang="ja-JP" altLang="en-US" dirty="0"/>
              <a:t>手元を投影する工夫、タイミング等</a:t>
            </a:r>
            <a:endParaRPr lang="en-US" altLang="ja-JP" dirty="0"/>
          </a:p>
          <a:p>
            <a:pPr marL="0" indent="0">
              <a:buNone/>
            </a:pPr>
            <a:r>
              <a:rPr lang="ja-JP" altLang="en-US" dirty="0"/>
              <a:t>　→ （例） （途中でも）考えや解き方、方針を説明させる</a:t>
            </a:r>
            <a:endParaRPr lang="en-US" altLang="ja-JP" dirty="0"/>
          </a:p>
          <a:p>
            <a:r>
              <a:rPr kumimoji="1" lang="en-US" altLang="ja-JP" dirty="0"/>
              <a:t>1</a:t>
            </a:r>
            <a:r>
              <a:rPr kumimoji="1" lang="ja-JP" altLang="en-US" dirty="0"/>
              <a:t>コマの構成（未習分野、質問、演習、チェック）</a:t>
            </a:r>
            <a:endParaRPr kumimoji="1" lang="en-US" altLang="ja-JP" dirty="0"/>
          </a:p>
          <a:p>
            <a:r>
              <a:rPr kumimoji="1" lang="ja-JP" altLang="en-US" dirty="0"/>
              <a:t>授業の構成（授業中の作業や発言）の工夫</a:t>
            </a:r>
            <a:endParaRPr kumimoji="1" lang="en-US" altLang="ja-JP" dirty="0"/>
          </a:p>
          <a:p>
            <a:r>
              <a:rPr kumimoji="1" lang="ja-JP" altLang="en-US" dirty="0"/>
              <a:t>学習習慣をつくるための工夫</a:t>
            </a:r>
            <a:endParaRPr kumimoji="1" lang="en-US" altLang="ja-JP" dirty="0"/>
          </a:p>
          <a:p>
            <a:r>
              <a:rPr lang="ja-JP" altLang="en-US" dirty="0"/>
              <a:t>学校を含めた学習管理の工夫</a:t>
            </a:r>
            <a:endParaRPr kumimoji="1" lang="ja-JP" altLang="en-US" dirty="0"/>
          </a:p>
        </p:txBody>
      </p:sp>
      <p:sp>
        <p:nvSpPr>
          <p:cNvPr id="4" name="フッター プレースホルダー 3">
            <a:extLst>
              <a:ext uri="{FF2B5EF4-FFF2-40B4-BE49-F238E27FC236}">
                <a16:creationId xmlns:a16="http://schemas.microsoft.com/office/drawing/2014/main" id="{E399BF76-DD57-4F48-A3BF-ECC7BB1B329E}"/>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A68DB649-EE1E-4525-BDBB-1A1943C50025}"/>
              </a:ext>
            </a:extLst>
          </p:cNvPr>
          <p:cNvSpPr>
            <a:spLocks noGrp="1"/>
          </p:cNvSpPr>
          <p:nvPr>
            <p:ph type="sldNum" sz="quarter" idx="12"/>
          </p:nvPr>
        </p:nvSpPr>
        <p:spPr/>
        <p:txBody>
          <a:bodyPr/>
          <a:lstStyle/>
          <a:p>
            <a:fld id="{B5D62F09-AEE8-4779-8435-5C6DE144FD35}" type="slidenum">
              <a:rPr kumimoji="1" lang="ja-JP" altLang="en-US" smtClean="0"/>
              <a:t>8</a:t>
            </a:fld>
            <a:endParaRPr kumimoji="1" lang="ja-JP" altLang="en-US"/>
          </a:p>
        </p:txBody>
      </p:sp>
    </p:spTree>
    <p:extLst>
      <p:ext uri="{BB962C8B-B14F-4D97-AF65-F5344CB8AC3E}">
        <p14:creationId xmlns:p14="http://schemas.microsoft.com/office/powerpoint/2010/main" val="474273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E63D6D4-6209-4907-A072-0DBBFD8E2F4A}"/>
              </a:ext>
            </a:extLst>
          </p:cNvPr>
          <p:cNvSpPr>
            <a:spLocks noGrp="1"/>
          </p:cNvSpPr>
          <p:nvPr>
            <p:ph idx="1"/>
          </p:nvPr>
        </p:nvSpPr>
        <p:spPr>
          <a:xfrm>
            <a:off x="1520472" y="2805289"/>
            <a:ext cx="8673394" cy="2542644"/>
          </a:xfrm>
        </p:spPr>
        <p:txBody>
          <a:bodyPr>
            <a:normAutofit/>
          </a:bodyPr>
          <a:lstStyle/>
          <a:p>
            <a:pPr marL="0" indent="0">
              <a:buNone/>
            </a:pPr>
            <a:r>
              <a:rPr lang="ja-JP" altLang="en-US" sz="6600" b="1" dirty="0">
                <a:solidFill>
                  <a:srgbClr val="1D3366"/>
                </a:solidFill>
              </a:rPr>
              <a:t>授業の側面</a:t>
            </a:r>
            <a:endParaRPr kumimoji="1" lang="ja-JP" altLang="en-US" sz="6600" b="1" dirty="0">
              <a:solidFill>
                <a:srgbClr val="1D3366"/>
              </a:solidFill>
            </a:endParaRPr>
          </a:p>
        </p:txBody>
      </p:sp>
      <p:sp>
        <p:nvSpPr>
          <p:cNvPr id="4" name="フッター プレースホルダー 3">
            <a:extLst>
              <a:ext uri="{FF2B5EF4-FFF2-40B4-BE49-F238E27FC236}">
                <a16:creationId xmlns:a16="http://schemas.microsoft.com/office/drawing/2014/main" id="{D7C293E3-13EF-4B87-85C6-C968E261E088}"/>
              </a:ext>
            </a:extLst>
          </p:cNvPr>
          <p:cNvSpPr>
            <a:spLocks noGrp="1"/>
          </p:cNvSpPr>
          <p:nvPr>
            <p:ph type="ftr" sz="quarter" idx="11"/>
          </p:nvPr>
        </p:nvSpPr>
        <p:spPr/>
        <p:txBody>
          <a:bodyPr/>
          <a:lstStyle/>
          <a:p>
            <a:r>
              <a:rPr kumimoji="1" lang="en-US" altLang="ja-JP"/>
              <a:t>©Networks of Educational Alliance (NEA) 2020</a:t>
            </a:r>
            <a:endParaRPr kumimoji="1" lang="ja-JP" altLang="en-US"/>
          </a:p>
        </p:txBody>
      </p:sp>
      <p:sp>
        <p:nvSpPr>
          <p:cNvPr id="5" name="スライド番号プレースホルダー 4">
            <a:extLst>
              <a:ext uri="{FF2B5EF4-FFF2-40B4-BE49-F238E27FC236}">
                <a16:creationId xmlns:a16="http://schemas.microsoft.com/office/drawing/2014/main" id="{E047F287-D4C5-492D-AC10-2352F6AC8787}"/>
              </a:ext>
            </a:extLst>
          </p:cNvPr>
          <p:cNvSpPr>
            <a:spLocks noGrp="1"/>
          </p:cNvSpPr>
          <p:nvPr>
            <p:ph type="sldNum" sz="quarter" idx="12"/>
          </p:nvPr>
        </p:nvSpPr>
        <p:spPr/>
        <p:txBody>
          <a:bodyPr/>
          <a:lstStyle/>
          <a:p>
            <a:fld id="{B5D62F09-AEE8-4779-8435-5C6DE144FD35}" type="slidenum">
              <a:rPr kumimoji="1" lang="ja-JP" altLang="en-US" smtClean="0"/>
              <a:t>9</a:t>
            </a:fld>
            <a:endParaRPr kumimoji="1" lang="ja-JP" altLang="en-US"/>
          </a:p>
        </p:txBody>
      </p:sp>
    </p:spTree>
    <p:extLst>
      <p:ext uri="{BB962C8B-B14F-4D97-AF65-F5344CB8AC3E}">
        <p14:creationId xmlns:p14="http://schemas.microsoft.com/office/powerpoint/2010/main" val="37787653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758</TotalTime>
  <Words>1979</Words>
  <Application>Microsoft Office PowerPoint</Application>
  <PresentationFormat>画面に合わせる (4:3)</PresentationFormat>
  <Paragraphs>300</Paragraphs>
  <Slides>27</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27</vt:i4>
      </vt:variant>
    </vt:vector>
  </HeadingPairs>
  <TitlesOfParts>
    <vt:vector size="34" baseType="lpstr">
      <vt:lpstr>游ゴシック</vt:lpstr>
      <vt:lpstr>游明朝</vt:lpstr>
      <vt:lpstr>Arial</vt:lpstr>
      <vt:lpstr>Calibri</vt:lpstr>
      <vt:lpstr>Calibri Light</vt:lpstr>
      <vt:lpstr>Courier New</vt:lpstr>
      <vt:lpstr>Office テーマ</vt:lpstr>
      <vt:lpstr>PowerPoint プレゼンテーション</vt:lpstr>
      <vt:lpstr>内容</vt:lpstr>
      <vt:lpstr>PowerPoint プレゼンテーション</vt:lpstr>
      <vt:lpstr>PowerPoint プレゼンテーション</vt:lpstr>
      <vt:lpstr>授業の工夫</vt:lpstr>
      <vt:lpstr>オンライン指導ミニ説明会アンケート結果より（抜粋）</vt:lpstr>
      <vt:lpstr>授業の工夫</vt:lpstr>
      <vt:lpstr>授業の工夫</vt:lpstr>
      <vt:lpstr>PowerPoint プレゼンテーション</vt:lpstr>
      <vt:lpstr>授業の側面 工夫</vt:lpstr>
      <vt:lpstr>PowerPoint プレゼンテーション</vt:lpstr>
      <vt:lpstr>PowerPoint プレゼンテーション</vt:lpstr>
      <vt:lpstr>PowerPoint プレゼンテーション</vt:lpstr>
      <vt:lpstr>PowerPoint プレゼンテーション</vt:lpstr>
      <vt:lpstr>基本動作例①　声　</vt:lpstr>
      <vt:lpstr>基本動作例②　動き</vt:lpstr>
      <vt:lpstr>PowerPoint プレゼンテーション</vt:lpstr>
      <vt:lpstr>自社ブランド、商品保護</vt:lpstr>
      <vt:lpstr>３つのリスク労務管理</vt:lpstr>
      <vt:lpstr>PowerPoint プレゼンテーション</vt:lpstr>
      <vt:lpstr>PowerPoint プレゼンテーション</vt:lpstr>
      <vt:lpstr>通塾と塾講師の存在価値とは</vt:lpstr>
      <vt:lpstr>2020年度の学習塾運営</vt:lpstr>
      <vt:lpstr>2020年度の学習塾運営</vt:lpstr>
      <vt:lpstr>2020年度の学習塾運営</vt:lpstr>
      <vt:lpstr>2020年度の学習塾運営</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Yanagi Hiroki</dc:creator>
  <cp:lastModifiedBy>Yanagi Hiroki</cp:lastModifiedBy>
  <cp:revision>41</cp:revision>
  <dcterms:created xsi:type="dcterms:W3CDTF">2020-04-26T23:28:36Z</dcterms:created>
  <dcterms:modified xsi:type="dcterms:W3CDTF">2020-05-12T08:55:18Z</dcterms:modified>
</cp:coreProperties>
</file>