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69" r:id="rId3"/>
    <p:sldId id="266" r:id="rId4"/>
    <p:sldId id="271" r:id="rId5"/>
    <p:sldId id="338" r:id="rId6"/>
    <p:sldId id="335" r:id="rId7"/>
    <p:sldId id="345" r:id="rId8"/>
    <p:sldId id="346" r:id="rId9"/>
    <p:sldId id="270" r:id="rId10"/>
    <p:sldId id="348" r:id="rId11"/>
    <p:sldId id="822" r:id="rId12"/>
    <p:sldId id="824" r:id="rId13"/>
    <p:sldId id="771" r:id="rId14"/>
    <p:sldId id="257" r:id="rId15"/>
    <p:sldId id="259" r:id="rId16"/>
    <p:sldId id="258" r:id="rId17"/>
    <p:sldId id="288"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33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155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BAF905-F2C2-401C-ACAB-8E32EF2A50C6}" type="datetimeFigureOut">
              <a:rPr kumimoji="1" lang="ja-JP" altLang="en-US" smtClean="0"/>
              <a:t>2020/10/14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104C3E-6481-4B03-BB51-861A6D883D0A}" type="slidenum">
              <a:rPr kumimoji="1" lang="ja-JP" altLang="en-US" smtClean="0"/>
              <a:t>‹#›</a:t>
            </a:fld>
            <a:endParaRPr kumimoji="1" lang="ja-JP" altLang="en-US"/>
          </a:p>
        </p:txBody>
      </p:sp>
    </p:spTree>
    <p:extLst>
      <p:ext uri="{BB962C8B-B14F-4D97-AF65-F5344CB8AC3E}">
        <p14:creationId xmlns:p14="http://schemas.microsoft.com/office/powerpoint/2010/main" val="321977170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すべての入試問題が、</a:t>
            </a:r>
            <a:r>
              <a:rPr kumimoji="1" lang="en-US" altLang="ja-JP" dirty="0"/>
              <a:t>【</a:t>
            </a:r>
            <a:r>
              <a:rPr kumimoji="1" lang="ja-JP" altLang="en-US" dirty="0"/>
              <a:t>思考力・判断力・表現力</a:t>
            </a:r>
            <a:r>
              <a:rPr kumimoji="1" lang="en-US" altLang="ja-JP" dirty="0"/>
              <a:t>】</a:t>
            </a:r>
            <a:r>
              <a:rPr kumimoji="1" lang="ja-JP" altLang="en-US" dirty="0"/>
              <a:t>を問う問題を出題する時代になっていることを提示。子ども相手であれば、どこの問題か当てさせると面白い。</a:t>
            </a:r>
            <a:endParaRPr kumimoji="1" lang="en-US" altLang="ja-JP" dirty="0"/>
          </a:p>
        </p:txBody>
      </p:sp>
      <p:sp>
        <p:nvSpPr>
          <p:cNvPr id="4" name="スライド番号プレースホルダー 3"/>
          <p:cNvSpPr>
            <a:spLocks noGrp="1"/>
          </p:cNvSpPr>
          <p:nvPr>
            <p:ph type="sldNum" sz="quarter" idx="10"/>
          </p:nvPr>
        </p:nvSpPr>
        <p:spPr/>
        <p:txBody>
          <a:bodyPr/>
          <a:lstStyle/>
          <a:p>
            <a:fld id="{4531811B-AECE-4852-88B0-AF0D6F661C69}" type="slidenum">
              <a:rPr kumimoji="1" lang="ja-JP" altLang="en-US" smtClean="0"/>
              <a:t>4</a:t>
            </a:fld>
            <a:endParaRPr kumimoji="1" lang="ja-JP" altLang="en-US"/>
          </a:p>
        </p:txBody>
      </p:sp>
    </p:spTree>
    <p:extLst>
      <p:ext uri="{BB962C8B-B14F-4D97-AF65-F5344CB8AC3E}">
        <p14:creationId xmlns:p14="http://schemas.microsoft.com/office/powerpoint/2010/main" val="3695603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H30</a:t>
            </a:r>
            <a:r>
              <a:rPr kumimoji="1" lang="ja-JP" altLang="en-US" dirty="0"/>
              <a:t>千葉県</a:t>
            </a:r>
          </a:p>
        </p:txBody>
      </p:sp>
      <p:sp>
        <p:nvSpPr>
          <p:cNvPr id="4" name="スライド番号プレースホルダー 3"/>
          <p:cNvSpPr>
            <a:spLocks noGrp="1"/>
          </p:cNvSpPr>
          <p:nvPr>
            <p:ph type="sldNum" sz="quarter" idx="10"/>
          </p:nvPr>
        </p:nvSpPr>
        <p:spPr/>
        <p:txBody>
          <a:bodyPr/>
          <a:lstStyle/>
          <a:p>
            <a:fld id="{4531811B-AECE-4852-88B0-AF0D6F661C69}" type="slidenum">
              <a:rPr kumimoji="1" lang="ja-JP" altLang="en-US" smtClean="0"/>
              <a:t>5</a:t>
            </a:fld>
            <a:endParaRPr kumimoji="1" lang="ja-JP" altLang="en-US"/>
          </a:p>
        </p:txBody>
      </p:sp>
    </p:spTree>
    <p:extLst>
      <p:ext uri="{BB962C8B-B14F-4D97-AF65-F5344CB8AC3E}">
        <p14:creationId xmlns:p14="http://schemas.microsoft.com/office/powerpoint/2010/main" val="762195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H30</a:t>
            </a:r>
            <a:r>
              <a:rPr kumimoji="1" lang="ja-JP" altLang="en-US" dirty="0"/>
              <a:t>開成中</a:t>
            </a:r>
          </a:p>
        </p:txBody>
      </p:sp>
      <p:sp>
        <p:nvSpPr>
          <p:cNvPr id="4" name="スライド番号プレースホルダー 3"/>
          <p:cNvSpPr>
            <a:spLocks noGrp="1"/>
          </p:cNvSpPr>
          <p:nvPr>
            <p:ph type="sldNum" sz="quarter" idx="10"/>
          </p:nvPr>
        </p:nvSpPr>
        <p:spPr/>
        <p:txBody>
          <a:bodyPr/>
          <a:lstStyle/>
          <a:p>
            <a:fld id="{4531811B-AECE-4852-88B0-AF0D6F661C69}" type="slidenum">
              <a:rPr kumimoji="1" lang="ja-JP" altLang="en-US" smtClean="0"/>
              <a:t>6</a:t>
            </a:fld>
            <a:endParaRPr kumimoji="1" lang="ja-JP" altLang="en-US"/>
          </a:p>
        </p:txBody>
      </p:sp>
    </p:spTree>
    <p:extLst>
      <p:ext uri="{BB962C8B-B14F-4D97-AF65-F5344CB8AC3E}">
        <p14:creationId xmlns:p14="http://schemas.microsoft.com/office/powerpoint/2010/main" val="351624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H30</a:t>
            </a:r>
            <a:r>
              <a:rPr kumimoji="1" lang="ja-JP" altLang="en-US" dirty="0"/>
              <a:t>　新潟私立高志（こうし）中等教育学校</a:t>
            </a:r>
          </a:p>
        </p:txBody>
      </p:sp>
      <p:sp>
        <p:nvSpPr>
          <p:cNvPr id="4" name="スライド番号プレースホルダー 3"/>
          <p:cNvSpPr>
            <a:spLocks noGrp="1"/>
          </p:cNvSpPr>
          <p:nvPr>
            <p:ph type="sldNum" sz="quarter" idx="10"/>
          </p:nvPr>
        </p:nvSpPr>
        <p:spPr/>
        <p:txBody>
          <a:bodyPr/>
          <a:lstStyle/>
          <a:p>
            <a:fld id="{4531811B-AECE-4852-88B0-AF0D6F661C69}" type="slidenum">
              <a:rPr kumimoji="1" lang="ja-JP" altLang="en-US" smtClean="0"/>
              <a:t>7</a:t>
            </a:fld>
            <a:endParaRPr kumimoji="1" lang="ja-JP" altLang="en-US"/>
          </a:p>
        </p:txBody>
      </p:sp>
    </p:spTree>
    <p:extLst>
      <p:ext uri="{BB962C8B-B14F-4D97-AF65-F5344CB8AC3E}">
        <p14:creationId xmlns:p14="http://schemas.microsoft.com/office/powerpoint/2010/main" val="400836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H29</a:t>
            </a:r>
            <a:r>
              <a:rPr kumimoji="1" lang="ja-JP" altLang="en-US" dirty="0"/>
              <a:t>実施大学共通テスト施行問題</a:t>
            </a:r>
          </a:p>
        </p:txBody>
      </p:sp>
      <p:sp>
        <p:nvSpPr>
          <p:cNvPr id="4" name="スライド番号プレースホルダー 3"/>
          <p:cNvSpPr>
            <a:spLocks noGrp="1"/>
          </p:cNvSpPr>
          <p:nvPr>
            <p:ph type="sldNum" sz="quarter" idx="10"/>
          </p:nvPr>
        </p:nvSpPr>
        <p:spPr/>
        <p:txBody>
          <a:bodyPr/>
          <a:lstStyle/>
          <a:p>
            <a:fld id="{4531811B-AECE-4852-88B0-AF0D6F661C69}" type="slidenum">
              <a:rPr kumimoji="1" lang="ja-JP" altLang="en-US" smtClean="0"/>
              <a:t>8</a:t>
            </a:fld>
            <a:endParaRPr kumimoji="1" lang="ja-JP" altLang="en-US"/>
          </a:p>
        </p:txBody>
      </p:sp>
    </p:spTree>
    <p:extLst>
      <p:ext uri="{BB962C8B-B14F-4D97-AF65-F5344CB8AC3E}">
        <p14:creationId xmlns:p14="http://schemas.microsoft.com/office/powerpoint/2010/main" val="67979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3D54015-D5FA-4CE6-82F6-652871F874D0}" type="slidenum">
              <a:rPr kumimoji="1" lang="ja-JP" altLang="en-US" smtClean="0"/>
              <a:t>9</a:t>
            </a:fld>
            <a:endParaRPr kumimoji="1" lang="ja-JP" altLang="en-US"/>
          </a:p>
        </p:txBody>
      </p:sp>
    </p:spTree>
    <p:extLst>
      <p:ext uri="{BB962C8B-B14F-4D97-AF65-F5344CB8AC3E}">
        <p14:creationId xmlns:p14="http://schemas.microsoft.com/office/powerpoint/2010/main" val="716472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取り巻く社会環境の複雑性が増し、次々と想定外の出来事が起こり、将来予測が困難な状況になっているよね</a:t>
            </a:r>
          </a:p>
        </p:txBody>
      </p:sp>
      <p:sp>
        <p:nvSpPr>
          <p:cNvPr id="4" name="スライド番号プレースホルダー 3"/>
          <p:cNvSpPr>
            <a:spLocks noGrp="1"/>
          </p:cNvSpPr>
          <p:nvPr>
            <p:ph type="sldNum" sz="quarter" idx="5"/>
          </p:nvPr>
        </p:nvSpPr>
        <p:spPr/>
        <p:txBody>
          <a:bodyPr/>
          <a:lstStyle/>
          <a:p>
            <a:fld id="{93D54015-D5FA-4CE6-82F6-652871F874D0}" type="slidenum">
              <a:rPr kumimoji="1" lang="ja-JP" altLang="en-US" smtClean="0"/>
              <a:t>10</a:t>
            </a:fld>
            <a:endParaRPr kumimoji="1" lang="ja-JP" altLang="en-US"/>
          </a:p>
        </p:txBody>
      </p:sp>
    </p:spTree>
    <p:extLst>
      <p:ext uri="{BB962C8B-B14F-4D97-AF65-F5344CB8AC3E}">
        <p14:creationId xmlns:p14="http://schemas.microsoft.com/office/powerpoint/2010/main" val="3922580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これは，あすがくで出題された</a:t>
            </a:r>
            <a:r>
              <a:rPr kumimoji="1" lang="en-US" altLang="ja-JP" dirty="0"/>
              <a:t>B</a:t>
            </a:r>
            <a:r>
              <a:rPr kumimoji="1" lang="ja-JP" altLang="en-US" dirty="0"/>
              <a:t>問題の例です。</a:t>
            </a:r>
            <a:endParaRPr kumimoji="1" lang="en-US" altLang="ja-JP" dirty="0"/>
          </a:p>
          <a:p>
            <a:endParaRPr kumimoji="1" lang="en-US" altLang="ja-JP" dirty="0"/>
          </a:p>
          <a:p>
            <a:r>
              <a:rPr kumimoji="1" lang="ja-JP" altLang="en-US" dirty="0"/>
              <a:t>図書館の利用者を増やすためのポスターを貼る場所を考え，その理由を書きます。</a:t>
            </a:r>
            <a:endParaRPr kumimoji="1" lang="en-US" altLang="ja-JP" dirty="0"/>
          </a:p>
          <a:p>
            <a:endParaRPr kumimoji="1" lang="en-US" altLang="ja-JP" dirty="0"/>
          </a:p>
          <a:p>
            <a:r>
              <a:rPr kumimoji="1" lang="ja-JP" altLang="en-US" dirty="0"/>
              <a:t>解説にあるように，すべての場所が解答として考えられます。長野県のＣ問題に少し似ていますね。</a:t>
            </a:r>
            <a:endParaRPr kumimoji="1" lang="en-US" altLang="ja-JP" dirty="0"/>
          </a:p>
        </p:txBody>
      </p:sp>
      <p:sp>
        <p:nvSpPr>
          <p:cNvPr id="4" name="スライド番号プレースホルダー 3"/>
          <p:cNvSpPr>
            <a:spLocks noGrp="1"/>
          </p:cNvSpPr>
          <p:nvPr>
            <p:ph type="sldNum" sz="quarter" idx="5"/>
          </p:nvPr>
        </p:nvSpPr>
        <p:spPr/>
        <p:txBody>
          <a:bodyPr/>
          <a:lstStyle/>
          <a:p>
            <a:fld id="{A2BF0634-4721-4A6A-9EDB-7217FCE35927}" type="slidenum">
              <a:rPr lang="en-US" altLang="ja-JP" smtClean="0"/>
              <a:pPr/>
              <a:t>11</a:t>
            </a:fld>
            <a:endParaRPr lang="en-US" altLang="ja-JP" dirty="0"/>
          </a:p>
        </p:txBody>
      </p:sp>
    </p:spTree>
    <p:extLst>
      <p:ext uri="{BB962C8B-B14F-4D97-AF65-F5344CB8AC3E}">
        <p14:creationId xmlns:p14="http://schemas.microsoft.com/office/powerpoint/2010/main" val="3897266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5564A6B-50CD-465A-8906-1BE6A84D237F}" type="datetimeFigureOut">
              <a:rPr kumimoji="1" lang="ja-JP" altLang="en-US" smtClean="0"/>
              <a:t>2020/10/14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B46F627-C276-4B9B-844E-272B664486B0}" type="slidenum">
              <a:rPr kumimoji="1" lang="ja-JP" altLang="en-US" smtClean="0"/>
              <a:t>‹#›</a:t>
            </a:fld>
            <a:endParaRPr kumimoji="1" lang="ja-JP" altLang="en-US"/>
          </a:p>
        </p:txBody>
      </p:sp>
    </p:spTree>
    <p:extLst>
      <p:ext uri="{BB962C8B-B14F-4D97-AF65-F5344CB8AC3E}">
        <p14:creationId xmlns:p14="http://schemas.microsoft.com/office/powerpoint/2010/main" val="3323940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5564A6B-50CD-465A-8906-1BE6A84D237F}" type="datetimeFigureOut">
              <a:rPr kumimoji="1" lang="ja-JP" altLang="en-US" smtClean="0"/>
              <a:t>2020/10/14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B46F627-C276-4B9B-844E-272B664486B0}" type="slidenum">
              <a:rPr kumimoji="1" lang="ja-JP" altLang="en-US" smtClean="0"/>
              <a:t>‹#›</a:t>
            </a:fld>
            <a:endParaRPr kumimoji="1" lang="ja-JP" altLang="en-US"/>
          </a:p>
        </p:txBody>
      </p:sp>
    </p:spTree>
    <p:extLst>
      <p:ext uri="{BB962C8B-B14F-4D97-AF65-F5344CB8AC3E}">
        <p14:creationId xmlns:p14="http://schemas.microsoft.com/office/powerpoint/2010/main" val="304790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5564A6B-50CD-465A-8906-1BE6A84D237F}" type="datetimeFigureOut">
              <a:rPr kumimoji="1" lang="ja-JP" altLang="en-US" smtClean="0"/>
              <a:t>2020/10/14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B46F627-C276-4B9B-844E-272B664486B0}" type="slidenum">
              <a:rPr kumimoji="1" lang="ja-JP" altLang="en-US" smtClean="0"/>
              <a:t>‹#›</a:t>
            </a:fld>
            <a:endParaRPr kumimoji="1" lang="ja-JP" altLang="en-US"/>
          </a:p>
        </p:txBody>
      </p:sp>
    </p:spTree>
    <p:extLst>
      <p:ext uri="{BB962C8B-B14F-4D97-AF65-F5344CB8AC3E}">
        <p14:creationId xmlns:p14="http://schemas.microsoft.com/office/powerpoint/2010/main" val="113089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5564A6B-50CD-465A-8906-1BE6A84D237F}" type="datetimeFigureOut">
              <a:rPr kumimoji="1" lang="ja-JP" altLang="en-US" smtClean="0"/>
              <a:t>2020/10/14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B46F627-C276-4B9B-844E-272B664486B0}" type="slidenum">
              <a:rPr kumimoji="1" lang="ja-JP" altLang="en-US" smtClean="0"/>
              <a:t>‹#›</a:t>
            </a:fld>
            <a:endParaRPr kumimoji="1" lang="ja-JP" altLang="en-US"/>
          </a:p>
        </p:txBody>
      </p:sp>
    </p:spTree>
    <p:extLst>
      <p:ext uri="{BB962C8B-B14F-4D97-AF65-F5344CB8AC3E}">
        <p14:creationId xmlns:p14="http://schemas.microsoft.com/office/powerpoint/2010/main" val="3213711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5564A6B-50CD-465A-8906-1BE6A84D237F}" type="datetimeFigureOut">
              <a:rPr kumimoji="1" lang="ja-JP" altLang="en-US" smtClean="0"/>
              <a:t>2020/10/14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B46F627-C276-4B9B-844E-272B664486B0}" type="slidenum">
              <a:rPr kumimoji="1" lang="ja-JP" altLang="en-US" smtClean="0"/>
              <a:t>‹#›</a:t>
            </a:fld>
            <a:endParaRPr kumimoji="1" lang="ja-JP" altLang="en-US"/>
          </a:p>
        </p:txBody>
      </p:sp>
    </p:spTree>
    <p:extLst>
      <p:ext uri="{BB962C8B-B14F-4D97-AF65-F5344CB8AC3E}">
        <p14:creationId xmlns:p14="http://schemas.microsoft.com/office/powerpoint/2010/main" val="2659818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5564A6B-50CD-465A-8906-1BE6A84D237F}" type="datetimeFigureOut">
              <a:rPr kumimoji="1" lang="ja-JP" altLang="en-US" smtClean="0"/>
              <a:t>2020/10/14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B46F627-C276-4B9B-844E-272B664486B0}" type="slidenum">
              <a:rPr kumimoji="1" lang="ja-JP" altLang="en-US" smtClean="0"/>
              <a:t>‹#›</a:t>
            </a:fld>
            <a:endParaRPr kumimoji="1" lang="ja-JP" altLang="en-US"/>
          </a:p>
        </p:txBody>
      </p:sp>
    </p:spTree>
    <p:extLst>
      <p:ext uri="{BB962C8B-B14F-4D97-AF65-F5344CB8AC3E}">
        <p14:creationId xmlns:p14="http://schemas.microsoft.com/office/powerpoint/2010/main" val="2412120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5564A6B-50CD-465A-8906-1BE6A84D237F}" type="datetimeFigureOut">
              <a:rPr kumimoji="1" lang="ja-JP" altLang="en-US" smtClean="0"/>
              <a:t>2020/10/14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B46F627-C276-4B9B-844E-272B664486B0}" type="slidenum">
              <a:rPr kumimoji="1" lang="ja-JP" altLang="en-US" smtClean="0"/>
              <a:t>‹#›</a:t>
            </a:fld>
            <a:endParaRPr kumimoji="1" lang="ja-JP" altLang="en-US"/>
          </a:p>
        </p:txBody>
      </p:sp>
    </p:spTree>
    <p:extLst>
      <p:ext uri="{BB962C8B-B14F-4D97-AF65-F5344CB8AC3E}">
        <p14:creationId xmlns:p14="http://schemas.microsoft.com/office/powerpoint/2010/main" val="3458216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5564A6B-50CD-465A-8906-1BE6A84D237F}" type="datetimeFigureOut">
              <a:rPr kumimoji="1" lang="ja-JP" altLang="en-US" smtClean="0"/>
              <a:t>2020/10/14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B46F627-C276-4B9B-844E-272B664486B0}" type="slidenum">
              <a:rPr kumimoji="1" lang="ja-JP" altLang="en-US" smtClean="0"/>
              <a:t>‹#›</a:t>
            </a:fld>
            <a:endParaRPr kumimoji="1" lang="ja-JP" altLang="en-US"/>
          </a:p>
        </p:txBody>
      </p:sp>
    </p:spTree>
    <p:extLst>
      <p:ext uri="{BB962C8B-B14F-4D97-AF65-F5344CB8AC3E}">
        <p14:creationId xmlns:p14="http://schemas.microsoft.com/office/powerpoint/2010/main" val="1682381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564A6B-50CD-465A-8906-1BE6A84D237F}" type="datetimeFigureOut">
              <a:rPr kumimoji="1" lang="ja-JP" altLang="en-US" smtClean="0"/>
              <a:t>2020/10/14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B46F627-C276-4B9B-844E-272B664486B0}" type="slidenum">
              <a:rPr kumimoji="1" lang="ja-JP" altLang="en-US" smtClean="0"/>
              <a:t>‹#›</a:t>
            </a:fld>
            <a:endParaRPr kumimoji="1" lang="ja-JP" altLang="en-US"/>
          </a:p>
        </p:txBody>
      </p:sp>
    </p:spTree>
    <p:extLst>
      <p:ext uri="{BB962C8B-B14F-4D97-AF65-F5344CB8AC3E}">
        <p14:creationId xmlns:p14="http://schemas.microsoft.com/office/powerpoint/2010/main" val="4127515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5564A6B-50CD-465A-8906-1BE6A84D237F}" type="datetimeFigureOut">
              <a:rPr kumimoji="1" lang="ja-JP" altLang="en-US" smtClean="0"/>
              <a:t>2020/10/14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B46F627-C276-4B9B-844E-272B664486B0}" type="slidenum">
              <a:rPr kumimoji="1" lang="ja-JP" altLang="en-US" smtClean="0"/>
              <a:t>‹#›</a:t>
            </a:fld>
            <a:endParaRPr kumimoji="1" lang="ja-JP" altLang="en-US"/>
          </a:p>
        </p:txBody>
      </p:sp>
    </p:spTree>
    <p:extLst>
      <p:ext uri="{BB962C8B-B14F-4D97-AF65-F5344CB8AC3E}">
        <p14:creationId xmlns:p14="http://schemas.microsoft.com/office/powerpoint/2010/main" val="3008770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5564A6B-50CD-465A-8906-1BE6A84D237F}" type="datetimeFigureOut">
              <a:rPr kumimoji="1" lang="ja-JP" altLang="en-US" smtClean="0"/>
              <a:t>2020/10/14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B46F627-C276-4B9B-844E-272B664486B0}" type="slidenum">
              <a:rPr kumimoji="1" lang="ja-JP" altLang="en-US" smtClean="0"/>
              <a:t>‹#›</a:t>
            </a:fld>
            <a:endParaRPr kumimoji="1" lang="ja-JP" altLang="en-US"/>
          </a:p>
        </p:txBody>
      </p:sp>
    </p:spTree>
    <p:extLst>
      <p:ext uri="{BB962C8B-B14F-4D97-AF65-F5344CB8AC3E}">
        <p14:creationId xmlns:p14="http://schemas.microsoft.com/office/powerpoint/2010/main" val="3952868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564A6B-50CD-465A-8906-1BE6A84D237F}" type="datetimeFigureOut">
              <a:rPr kumimoji="1" lang="ja-JP" altLang="en-US" smtClean="0"/>
              <a:t>2020/10/14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46F627-C276-4B9B-844E-272B664486B0}" type="slidenum">
              <a:rPr kumimoji="1" lang="ja-JP" altLang="en-US" smtClean="0"/>
              <a:t>‹#›</a:t>
            </a:fld>
            <a:endParaRPr kumimoji="1" lang="ja-JP" altLang="en-US"/>
          </a:p>
        </p:txBody>
      </p:sp>
    </p:spTree>
    <p:extLst>
      <p:ext uri="{BB962C8B-B14F-4D97-AF65-F5344CB8AC3E}">
        <p14:creationId xmlns:p14="http://schemas.microsoft.com/office/powerpoint/2010/main" val="2045902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tel:03-6431-1311" TargetMode="External"/><Relationship Id="rId2" Type="http://schemas.openxmlformats.org/officeDocument/2006/relationships/hyperlink" Target="mailto:info@n-ea.jp" TargetMode="Externa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s://www.n-ea.j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hyperlink" Target="https://www.nikkei.com/edit/interactive/rd/50shinkansen/chapter1.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5D833DE-1DE4-4757-9F53-D44A87B953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9584" y="1598534"/>
            <a:ext cx="1615634" cy="607342"/>
          </a:xfrm>
          <a:prstGeom prst="rect">
            <a:avLst/>
          </a:prstGeom>
        </p:spPr>
      </p:pic>
      <p:pic>
        <p:nvPicPr>
          <p:cNvPr id="11" name="図 10">
            <a:extLst>
              <a:ext uri="{FF2B5EF4-FFF2-40B4-BE49-F238E27FC236}">
                <a16:creationId xmlns:a16="http://schemas.microsoft.com/office/drawing/2014/main" id="{1CD8F728-D0A3-40AE-ADFE-426963EC317A}"/>
              </a:ext>
            </a:extLst>
          </p:cNvPr>
          <p:cNvPicPr>
            <a:picLocks noChangeAspect="1"/>
          </p:cNvPicPr>
          <p:nvPr/>
        </p:nvPicPr>
        <p:blipFill>
          <a:blip r:embed="rId3"/>
          <a:stretch>
            <a:fillRect/>
          </a:stretch>
        </p:blipFill>
        <p:spPr>
          <a:xfrm>
            <a:off x="135287" y="157856"/>
            <a:ext cx="5925005" cy="780659"/>
          </a:xfrm>
          <a:prstGeom prst="rect">
            <a:avLst/>
          </a:prstGeom>
        </p:spPr>
      </p:pic>
      <p:sp>
        <p:nvSpPr>
          <p:cNvPr id="12" name="正方形/長方形 11">
            <a:extLst>
              <a:ext uri="{FF2B5EF4-FFF2-40B4-BE49-F238E27FC236}">
                <a16:creationId xmlns:a16="http://schemas.microsoft.com/office/drawing/2014/main" id="{E227AD55-0056-4A60-9AC5-4700931CA1ED}"/>
              </a:ext>
            </a:extLst>
          </p:cNvPr>
          <p:cNvSpPr/>
          <p:nvPr/>
        </p:nvSpPr>
        <p:spPr>
          <a:xfrm>
            <a:off x="3411566" y="1036325"/>
            <a:ext cx="595035" cy="584775"/>
          </a:xfrm>
          <a:prstGeom prst="rect">
            <a:avLst/>
          </a:prstGeom>
          <a:noFill/>
        </p:spPr>
        <p:txBody>
          <a:bodyPr wrap="none" lIns="91440" tIns="45720" rIns="91440" bIns="45720">
            <a:spAutoFit/>
          </a:bodyPr>
          <a:lstStyle/>
          <a:p>
            <a:pPr algn="ctr"/>
            <a:r>
              <a:rPr lang="en-US" altLang="ja-JP" sz="3200" b="0" cap="none" spc="0" dirty="0">
                <a:ln w="0"/>
                <a:solidFill>
                  <a:srgbClr val="00B050"/>
                </a:solidFill>
                <a:effectLst>
                  <a:outerShdw blurRad="38100" dist="25400" dir="5400000" algn="ctr" rotWithShape="0">
                    <a:srgbClr val="6E747A">
                      <a:alpha val="43000"/>
                    </a:srgbClr>
                  </a:outerShdw>
                </a:effectLst>
                <a:latin typeface="UD デジタル 教科書体 N-B" panose="02020700000000000000" pitchFamily="17" charset="-128"/>
                <a:ea typeface="UD デジタル 教科書体 N-B" panose="02020700000000000000" pitchFamily="17" charset="-128"/>
              </a:rPr>
              <a:t>VS</a:t>
            </a:r>
            <a:endParaRPr lang="ja-JP" altLang="en-US" sz="3200" b="0" cap="none" spc="0" dirty="0">
              <a:ln w="0"/>
              <a:solidFill>
                <a:srgbClr val="00B050"/>
              </a:solidFill>
              <a:effectLst>
                <a:outerShdw blurRad="38100" dist="25400" dir="5400000" algn="ctr" rotWithShape="0">
                  <a:srgbClr val="6E747A">
                    <a:alpha val="43000"/>
                  </a:srgbClr>
                </a:outerShdw>
              </a:effectLst>
              <a:latin typeface="UD デジタル 教科書体 N-B" panose="02020700000000000000" pitchFamily="17" charset="-128"/>
              <a:ea typeface="UD デジタル 教科書体 N-B" panose="02020700000000000000" pitchFamily="17" charset="-128"/>
            </a:endParaRPr>
          </a:p>
        </p:txBody>
      </p:sp>
      <p:sp>
        <p:nvSpPr>
          <p:cNvPr id="6" name="正方形/長方形 5">
            <a:extLst>
              <a:ext uri="{FF2B5EF4-FFF2-40B4-BE49-F238E27FC236}">
                <a16:creationId xmlns:a16="http://schemas.microsoft.com/office/drawing/2014/main" id="{A5C9186F-08B1-44EA-ABE1-32960187411C}"/>
              </a:ext>
            </a:extLst>
          </p:cNvPr>
          <p:cNvSpPr/>
          <p:nvPr/>
        </p:nvSpPr>
        <p:spPr>
          <a:xfrm>
            <a:off x="0" y="2688803"/>
            <a:ext cx="9144000" cy="2870016"/>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a:spAutoFit/>
          </a:bodyPr>
          <a:lstStyle/>
          <a:p>
            <a:r>
              <a:rPr lang="en-US" altLang="ja-JP" sz="2800" b="0" cap="none" spc="0" dirty="0">
                <a:ln w="0"/>
                <a:solidFill>
                  <a:srgbClr val="1D337A"/>
                </a:solidFill>
                <a:effectLst>
                  <a:outerShdw blurRad="38100" dist="19050" dir="2700000" algn="tl" rotWithShape="0">
                    <a:schemeClr val="dk1">
                      <a:alpha val="40000"/>
                    </a:schemeClr>
                  </a:outerShdw>
                </a:effectLst>
                <a:latin typeface="UD デジタル 教科書体 N-B" panose="02020700000000000000" pitchFamily="17" charset="-128"/>
                <a:ea typeface="UD デジタル 教科書体 N-B" panose="02020700000000000000" pitchFamily="17" charset="-128"/>
              </a:rPr>
              <a:t>2021</a:t>
            </a:r>
            <a:r>
              <a:rPr lang="ja-JP" altLang="en-US" sz="2800" b="0" cap="none" spc="0" dirty="0">
                <a:ln w="0"/>
                <a:solidFill>
                  <a:srgbClr val="1D337A"/>
                </a:solidFill>
                <a:effectLst>
                  <a:outerShdw blurRad="38100" dist="19050" dir="2700000" algn="tl" rotWithShape="0">
                    <a:schemeClr val="dk1">
                      <a:alpha val="40000"/>
                    </a:schemeClr>
                  </a:outerShdw>
                </a:effectLst>
                <a:latin typeface="UD デジタル 教科書体 N-B" panose="02020700000000000000" pitchFamily="17" charset="-128"/>
                <a:ea typeface="UD デジタル 教科書体 N-B" panose="02020700000000000000" pitchFamily="17" charset="-128"/>
              </a:rPr>
              <a:t>年入試用</a:t>
            </a:r>
          </a:p>
          <a:p>
            <a:r>
              <a:rPr lang="ja-JP" altLang="en-US" sz="4400" b="0" cap="none" spc="0" dirty="0">
                <a:ln w="0"/>
                <a:solidFill>
                  <a:srgbClr val="1D337A"/>
                </a:solidFill>
                <a:effectLst>
                  <a:outerShdw blurRad="38100" dist="19050" dir="2700000" algn="tl" rotWithShape="0">
                    <a:schemeClr val="dk1">
                      <a:alpha val="40000"/>
                    </a:schemeClr>
                  </a:outerShdw>
                </a:effectLst>
                <a:latin typeface="UD デジタル 教科書体 N-B" panose="02020700000000000000" pitchFamily="17" charset="-128"/>
                <a:ea typeface="UD デジタル 教科書体 N-B" panose="02020700000000000000" pitchFamily="17" charset="-128"/>
              </a:rPr>
              <a:t>新傾向 高校入試研究 教材のご案内</a:t>
            </a:r>
            <a:endParaRPr lang="en-US" altLang="ja-JP" sz="4400" b="0" cap="none" spc="0" dirty="0">
              <a:ln w="0"/>
              <a:solidFill>
                <a:srgbClr val="1D337A"/>
              </a:solidFill>
              <a:effectLst>
                <a:outerShdw blurRad="38100" dist="19050" dir="2700000" algn="tl" rotWithShape="0">
                  <a:schemeClr val="dk1">
                    <a:alpha val="40000"/>
                  </a:schemeClr>
                </a:outerShdw>
              </a:effectLst>
              <a:latin typeface="UD デジタル 教科書体 N-B" panose="02020700000000000000" pitchFamily="17" charset="-128"/>
              <a:ea typeface="UD デジタル 教科書体 N-B" panose="02020700000000000000" pitchFamily="17" charset="-128"/>
            </a:endParaRPr>
          </a:p>
          <a:p>
            <a:endParaRPr lang="en-US" altLang="ja-JP" sz="1050" b="0" cap="none" spc="0" dirty="0">
              <a:ln w="0"/>
              <a:solidFill>
                <a:srgbClr val="1D337A"/>
              </a:solidFill>
              <a:effectLst>
                <a:outerShdw blurRad="38100" dist="19050" dir="2700000" algn="tl" rotWithShape="0">
                  <a:schemeClr val="dk1">
                    <a:alpha val="40000"/>
                  </a:schemeClr>
                </a:outerShdw>
              </a:effectLst>
              <a:latin typeface="UD デジタル 教科書体 N-B" panose="02020700000000000000" pitchFamily="17" charset="-128"/>
              <a:ea typeface="UD デジタル 教科書体 N-B" panose="02020700000000000000" pitchFamily="17" charset="-128"/>
            </a:endParaRPr>
          </a:p>
          <a:p>
            <a:r>
              <a:rPr lang="ja-JP" altLang="en-US" sz="4400" b="0" cap="none" spc="0" dirty="0">
                <a:ln w="0"/>
                <a:solidFill>
                  <a:srgbClr val="1D337A"/>
                </a:solidFill>
                <a:effectLst>
                  <a:outerShdw blurRad="38100" dist="19050" dir="2700000" algn="tl" rotWithShape="0">
                    <a:schemeClr val="dk1">
                      <a:alpha val="40000"/>
                    </a:schemeClr>
                  </a:outerShdw>
                </a:effectLst>
                <a:latin typeface="UD デジタル 教科書体 N-B" panose="02020700000000000000" pitchFamily="17" charset="-128"/>
                <a:ea typeface="UD デジタル 教科書体 N-B" panose="02020700000000000000" pitchFamily="17" charset="-128"/>
              </a:rPr>
              <a:t>および</a:t>
            </a:r>
            <a:endParaRPr lang="en-US" altLang="ja-JP" sz="4400" b="0" cap="none" spc="0" dirty="0">
              <a:ln w="0"/>
              <a:solidFill>
                <a:srgbClr val="1D337A"/>
              </a:solidFill>
              <a:effectLst>
                <a:outerShdw blurRad="38100" dist="19050" dir="2700000" algn="tl" rotWithShape="0">
                  <a:schemeClr val="dk1">
                    <a:alpha val="40000"/>
                  </a:schemeClr>
                </a:outerShdw>
              </a:effectLst>
              <a:latin typeface="UD デジタル 教科書体 N-B" panose="02020700000000000000" pitchFamily="17" charset="-128"/>
              <a:ea typeface="UD デジタル 教科書体 N-B" panose="02020700000000000000" pitchFamily="17" charset="-128"/>
            </a:endParaRPr>
          </a:p>
          <a:p>
            <a:endParaRPr lang="en-US" altLang="ja-JP" sz="1000" dirty="0">
              <a:ln w="0"/>
              <a:solidFill>
                <a:srgbClr val="1D337A"/>
              </a:solidFill>
              <a:effectLst>
                <a:outerShdw blurRad="38100" dist="19050" dir="2700000" algn="tl" rotWithShape="0">
                  <a:schemeClr val="dk1">
                    <a:alpha val="40000"/>
                  </a:schemeClr>
                </a:outerShdw>
              </a:effectLst>
              <a:latin typeface="UD デジタル 教科書体 N-B" panose="02020700000000000000" pitchFamily="17" charset="-128"/>
              <a:ea typeface="UD デジタル 教科書体 N-B" panose="02020700000000000000" pitchFamily="17" charset="-128"/>
            </a:endParaRPr>
          </a:p>
          <a:p>
            <a:r>
              <a:rPr lang="ja-JP" altLang="en-US" sz="4400" dirty="0">
                <a:ln w="0"/>
                <a:solidFill>
                  <a:srgbClr val="1D337A"/>
                </a:solidFill>
                <a:effectLst>
                  <a:outerShdw blurRad="38100" dist="19050" dir="2700000" algn="tl" rotWithShape="0">
                    <a:schemeClr val="dk1">
                      <a:alpha val="40000"/>
                    </a:schemeClr>
                  </a:outerShdw>
                </a:effectLst>
                <a:latin typeface="UD デジタル 教科書体 N-B" panose="02020700000000000000" pitchFamily="17" charset="-128"/>
                <a:ea typeface="UD デジタル 教科書体 N-B" panose="02020700000000000000" pitchFamily="17" charset="-128"/>
              </a:rPr>
              <a:t>正答率から見る高校入試</a:t>
            </a:r>
            <a:endParaRPr lang="ja-JP" altLang="en-US" sz="5400" b="0" cap="none" spc="0" dirty="0">
              <a:ln w="0"/>
              <a:solidFill>
                <a:srgbClr val="1D337A"/>
              </a:solidFill>
              <a:effectLst>
                <a:outerShdw blurRad="38100" dist="19050" dir="2700000" algn="tl" rotWithShape="0">
                  <a:schemeClr val="dk1">
                    <a:alpha val="40000"/>
                  </a:schemeClr>
                </a:outerShdw>
              </a:effectLst>
              <a:latin typeface="UD デジタル 教科書体 N-B" panose="02020700000000000000" pitchFamily="17" charset="-128"/>
              <a:ea typeface="UD デジタル 教科書体 N-B" panose="02020700000000000000" pitchFamily="17" charset="-128"/>
            </a:endParaRPr>
          </a:p>
        </p:txBody>
      </p:sp>
      <p:sp>
        <p:nvSpPr>
          <p:cNvPr id="16" name="正方形/長方形 15">
            <a:extLst>
              <a:ext uri="{FF2B5EF4-FFF2-40B4-BE49-F238E27FC236}">
                <a16:creationId xmlns:a16="http://schemas.microsoft.com/office/drawing/2014/main" id="{E5CDE8FE-F75B-448E-9F64-E7F62AB7DF44}"/>
              </a:ext>
            </a:extLst>
          </p:cNvPr>
          <p:cNvSpPr/>
          <p:nvPr/>
        </p:nvSpPr>
        <p:spPr>
          <a:xfrm>
            <a:off x="7214136" y="6179453"/>
            <a:ext cx="1620957" cy="338554"/>
          </a:xfrm>
          <a:prstGeom prst="rect">
            <a:avLst/>
          </a:prstGeom>
          <a:noFill/>
        </p:spPr>
        <p:txBody>
          <a:bodyPr wrap="none" lIns="91440" tIns="45720" rIns="91440" bIns="45720">
            <a:spAutoFit/>
          </a:bodyPr>
          <a:lstStyle/>
          <a:p>
            <a:pPr algn="ctr"/>
            <a:r>
              <a:rPr lang="en-US" altLang="ja-JP" sz="1600" b="0" cap="none" spc="0" dirty="0">
                <a:ln w="0"/>
                <a:solidFill>
                  <a:srgbClr val="1D337A"/>
                </a:solidFill>
                <a:effectLst>
                  <a:outerShdw blurRad="38100" dist="19050" dir="2700000" algn="tl" rotWithShape="0">
                    <a:schemeClr val="dk1">
                      <a:alpha val="40000"/>
                    </a:schemeClr>
                  </a:outerShdw>
                </a:effectLst>
                <a:latin typeface="UD デジタル 教科書体 N-B" panose="02020700000000000000" pitchFamily="17" charset="-128"/>
                <a:ea typeface="UD デジタル 教科書体 N-B" panose="02020700000000000000" pitchFamily="17" charset="-128"/>
              </a:rPr>
              <a:t>2020</a:t>
            </a:r>
            <a:r>
              <a:rPr lang="ja-JP" altLang="en-US" sz="1600" b="0" cap="none" spc="0" dirty="0">
                <a:ln w="0"/>
                <a:solidFill>
                  <a:srgbClr val="1D337A"/>
                </a:solidFill>
                <a:effectLst>
                  <a:outerShdw blurRad="38100" dist="19050" dir="2700000" algn="tl" rotWithShape="0">
                    <a:schemeClr val="dk1">
                      <a:alpha val="40000"/>
                    </a:schemeClr>
                  </a:outerShdw>
                </a:effectLst>
                <a:latin typeface="UD デジタル 教科書体 N-B" panose="02020700000000000000" pitchFamily="17" charset="-128"/>
                <a:ea typeface="UD デジタル 教科書体 N-B" panose="02020700000000000000" pitchFamily="17" charset="-128"/>
              </a:rPr>
              <a:t>年</a:t>
            </a:r>
            <a:r>
              <a:rPr lang="en-US" altLang="ja-JP" sz="1600" b="0" cap="none" spc="0" dirty="0">
                <a:ln w="0"/>
                <a:solidFill>
                  <a:srgbClr val="1D337A"/>
                </a:solidFill>
                <a:effectLst>
                  <a:outerShdw blurRad="38100" dist="19050" dir="2700000" algn="tl" rotWithShape="0">
                    <a:schemeClr val="dk1">
                      <a:alpha val="40000"/>
                    </a:schemeClr>
                  </a:outerShdw>
                </a:effectLst>
                <a:latin typeface="UD デジタル 教科書体 N-B" panose="02020700000000000000" pitchFamily="17" charset="-128"/>
                <a:ea typeface="UD デジタル 教科書体 N-B" panose="02020700000000000000" pitchFamily="17" charset="-128"/>
              </a:rPr>
              <a:t>10</a:t>
            </a:r>
            <a:r>
              <a:rPr lang="ja-JP" altLang="en-US" sz="1600" b="0" cap="none" spc="0" dirty="0">
                <a:ln w="0"/>
                <a:solidFill>
                  <a:srgbClr val="1D337A"/>
                </a:solidFill>
                <a:effectLst>
                  <a:outerShdw blurRad="38100" dist="19050" dir="2700000" algn="tl" rotWithShape="0">
                    <a:schemeClr val="dk1">
                      <a:alpha val="40000"/>
                    </a:schemeClr>
                  </a:outerShdw>
                </a:effectLst>
                <a:latin typeface="UD デジタル 教科書体 N-B" panose="02020700000000000000" pitchFamily="17" charset="-128"/>
                <a:ea typeface="UD デジタル 教科書体 N-B" panose="02020700000000000000" pitchFamily="17" charset="-128"/>
              </a:rPr>
              <a:t>月</a:t>
            </a:r>
            <a:r>
              <a:rPr lang="en-US" altLang="ja-JP" sz="1600" b="0" cap="none" spc="0" dirty="0">
                <a:ln w="0"/>
                <a:solidFill>
                  <a:srgbClr val="1D337A"/>
                </a:solidFill>
                <a:effectLst>
                  <a:outerShdw blurRad="38100" dist="19050" dir="2700000" algn="tl" rotWithShape="0">
                    <a:schemeClr val="dk1">
                      <a:alpha val="40000"/>
                    </a:schemeClr>
                  </a:outerShdw>
                </a:effectLst>
                <a:latin typeface="UD デジタル 教科書体 N-B" panose="02020700000000000000" pitchFamily="17" charset="-128"/>
                <a:ea typeface="UD デジタル 教科書体 N-B" panose="02020700000000000000" pitchFamily="17" charset="-128"/>
              </a:rPr>
              <a:t>13</a:t>
            </a:r>
            <a:r>
              <a:rPr lang="ja-JP" altLang="en-US" sz="1600" b="0" cap="none" spc="0" dirty="0">
                <a:ln w="0"/>
                <a:solidFill>
                  <a:srgbClr val="1D337A"/>
                </a:solidFill>
                <a:effectLst>
                  <a:outerShdw blurRad="38100" dist="19050" dir="2700000" algn="tl" rotWithShape="0">
                    <a:schemeClr val="dk1">
                      <a:alpha val="40000"/>
                    </a:schemeClr>
                  </a:outerShdw>
                </a:effectLst>
                <a:latin typeface="UD デジタル 教科書体 N-B" panose="02020700000000000000" pitchFamily="17" charset="-128"/>
                <a:ea typeface="UD デジタル 教科書体 N-B" panose="02020700000000000000" pitchFamily="17" charset="-128"/>
              </a:rPr>
              <a:t>日</a:t>
            </a:r>
            <a:endParaRPr lang="en-US" altLang="ja-JP" sz="1600" b="0" cap="none" spc="0" dirty="0">
              <a:ln w="0"/>
              <a:solidFill>
                <a:srgbClr val="1D337A"/>
              </a:solidFill>
              <a:effectLst>
                <a:outerShdw blurRad="38100" dist="19050" dir="2700000" algn="tl" rotWithShape="0">
                  <a:schemeClr val="dk1">
                    <a:alpha val="40000"/>
                  </a:schemeClr>
                </a:outerShdw>
              </a:effectLst>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480860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F50E6C75-7F01-4B1D-BE51-B12C792485C9}"/>
              </a:ext>
            </a:extLst>
          </p:cNvPr>
          <p:cNvSpPr>
            <a:spLocks noGrp="1"/>
          </p:cNvSpPr>
          <p:nvPr>
            <p:ph type="ftr" sz="quarter" idx="11"/>
          </p:nvPr>
        </p:nvSpPr>
        <p:spPr/>
        <p:txBody>
          <a:bodyPr/>
          <a:lstStyle/>
          <a:p>
            <a:r>
              <a:rPr kumimoji="1" lang="en-US" altLang="ja-JP"/>
              <a:t>©Networks of Educational Alliance (NEA) 2020 </a:t>
            </a:r>
            <a:endParaRPr kumimoji="1" lang="ja-JP" altLang="en-US"/>
          </a:p>
        </p:txBody>
      </p:sp>
      <p:sp>
        <p:nvSpPr>
          <p:cNvPr id="5" name="スライド番号プレースホルダー 4">
            <a:extLst>
              <a:ext uri="{FF2B5EF4-FFF2-40B4-BE49-F238E27FC236}">
                <a16:creationId xmlns:a16="http://schemas.microsoft.com/office/drawing/2014/main" id="{F6239BB6-6080-4851-8C3B-956CF78AA024}"/>
              </a:ext>
            </a:extLst>
          </p:cNvPr>
          <p:cNvSpPr>
            <a:spLocks noGrp="1"/>
          </p:cNvSpPr>
          <p:nvPr>
            <p:ph type="sldNum" sz="quarter" idx="12"/>
          </p:nvPr>
        </p:nvSpPr>
        <p:spPr/>
        <p:txBody>
          <a:bodyPr/>
          <a:lstStyle/>
          <a:p>
            <a:fld id="{DB5264C1-1636-4D71-89CC-50556F2BA0CC}" type="slidenum">
              <a:rPr kumimoji="1" lang="ja-JP" altLang="en-US" smtClean="0"/>
              <a:t>10</a:t>
            </a:fld>
            <a:endParaRPr kumimoji="1" lang="ja-JP" altLang="en-US"/>
          </a:p>
        </p:txBody>
      </p:sp>
      <p:sp>
        <p:nvSpPr>
          <p:cNvPr id="6" name="正方形/長方形 5">
            <a:extLst>
              <a:ext uri="{FF2B5EF4-FFF2-40B4-BE49-F238E27FC236}">
                <a16:creationId xmlns:a16="http://schemas.microsoft.com/office/drawing/2014/main" id="{113B5604-3084-4479-9A79-C3A962D853E3}"/>
              </a:ext>
            </a:extLst>
          </p:cNvPr>
          <p:cNvSpPr/>
          <p:nvPr/>
        </p:nvSpPr>
        <p:spPr>
          <a:xfrm>
            <a:off x="250722" y="1033429"/>
            <a:ext cx="2235356" cy="923330"/>
          </a:xfrm>
          <a:prstGeom prst="rect">
            <a:avLst/>
          </a:prstGeom>
          <a:noFill/>
        </p:spPr>
        <p:txBody>
          <a:bodyPr wrap="none" lIns="91440" tIns="45720" rIns="91440" bIns="45720">
            <a:spAutoFit/>
          </a:bodyPr>
          <a:lstStyle/>
          <a:p>
            <a:pPr algn="ctr"/>
            <a:r>
              <a:rPr lang="en-US" altLang="ja-JP" sz="5400" b="0" cap="none" spc="0" dirty="0">
                <a:ln w="0"/>
                <a:solidFill>
                  <a:srgbClr val="A9162C"/>
                </a:solidFill>
                <a:effectLst>
                  <a:outerShdw blurRad="38100" dist="19050" dir="2700000" algn="tl" rotWithShape="0">
                    <a:schemeClr val="dk1">
                      <a:alpha val="40000"/>
                    </a:schemeClr>
                  </a:outerShdw>
                </a:effectLst>
                <a:latin typeface="Arial Black" panose="020B0A04020102020204" pitchFamily="34" charset="0"/>
              </a:rPr>
              <a:t>GAFA</a:t>
            </a:r>
          </a:p>
        </p:txBody>
      </p:sp>
      <p:sp>
        <p:nvSpPr>
          <p:cNvPr id="8" name="正方形/長方形 7">
            <a:extLst>
              <a:ext uri="{FF2B5EF4-FFF2-40B4-BE49-F238E27FC236}">
                <a16:creationId xmlns:a16="http://schemas.microsoft.com/office/drawing/2014/main" id="{DCB247CF-8B68-41C1-B9B2-0A9B70842DAC}"/>
              </a:ext>
            </a:extLst>
          </p:cNvPr>
          <p:cNvSpPr/>
          <p:nvPr/>
        </p:nvSpPr>
        <p:spPr>
          <a:xfrm>
            <a:off x="749415" y="2000832"/>
            <a:ext cx="2279535" cy="923330"/>
          </a:xfrm>
          <a:prstGeom prst="rect">
            <a:avLst/>
          </a:prstGeom>
          <a:noFill/>
        </p:spPr>
        <p:txBody>
          <a:bodyPr wrap="none" lIns="91440" tIns="45720" rIns="91440" bIns="45720">
            <a:spAutoFit/>
          </a:bodyPr>
          <a:lstStyle/>
          <a:p>
            <a:pPr algn="ctr"/>
            <a:r>
              <a:rPr lang="en-US" altLang="ja-JP" sz="5400" dirty="0">
                <a:ln w="0"/>
                <a:solidFill>
                  <a:srgbClr val="A9162C"/>
                </a:solidFill>
                <a:effectLst>
                  <a:outerShdw blurRad="38100" dist="19050" dir="2700000" algn="tl" rotWithShape="0">
                    <a:schemeClr val="dk1">
                      <a:alpha val="40000"/>
                    </a:schemeClr>
                  </a:outerShdw>
                </a:effectLst>
                <a:latin typeface="Arial Black" panose="020B0A04020102020204" pitchFamily="34" charset="0"/>
              </a:rPr>
              <a:t>BATH</a:t>
            </a:r>
            <a:endParaRPr lang="en-US" altLang="ja-JP" sz="5400" b="0" cap="none" spc="0" dirty="0">
              <a:ln w="0"/>
              <a:solidFill>
                <a:srgbClr val="A9162C"/>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10" name="正方形/長方形 9">
            <a:extLst>
              <a:ext uri="{FF2B5EF4-FFF2-40B4-BE49-F238E27FC236}">
                <a16:creationId xmlns:a16="http://schemas.microsoft.com/office/drawing/2014/main" id="{6396E3E8-27A2-4415-A247-81F5BC7F31C0}"/>
              </a:ext>
            </a:extLst>
          </p:cNvPr>
          <p:cNvSpPr/>
          <p:nvPr/>
        </p:nvSpPr>
        <p:spPr>
          <a:xfrm>
            <a:off x="2872354" y="36526"/>
            <a:ext cx="2377574" cy="923330"/>
          </a:xfrm>
          <a:prstGeom prst="rect">
            <a:avLst/>
          </a:prstGeom>
          <a:noFill/>
        </p:spPr>
        <p:txBody>
          <a:bodyPr wrap="none" lIns="91440" tIns="45720" rIns="91440" bIns="45720">
            <a:spAutoFit/>
          </a:bodyPr>
          <a:lstStyle/>
          <a:p>
            <a:pPr algn="ctr"/>
            <a:r>
              <a:rPr lang="en-US" altLang="ja-JP" sz="5400" dirty="0">
                <a:ln w="0"/>
                <a:solidFill>
                  <a:srgbClr val="1D3366"/>
                </a:solidFill>
                <a:effectLst>
                  <a:outerShdw blurRad="38100" dist="19050" dir="2700000" algn="tl" rotWithShape="0">
                    <a:schemeClr val="dk1">
                      <a:alpha val="40000"/>
                    </a:schemeClr>
                  </a:outerShdw>
                </a:effectLst>
                <a:latin typeface="Arial Black" panose="020B0A04020102020204" pitchFamily="34" charset="0"/>
              </a:rPr>
              <a:t>VUCA</a:t>
            </a:r>
            <a:endParaRPr lang="en-US" altLang="ja-JP" sz="5400" b="0" cap="none" spc="0" dirty="0">
              <a:ln w="0"/>
              <a:solidFill>
                <a:srgbClr val="1D3366"/>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12" name="正方形/長方形 11">
            <a:extLst>
              <a:ext uri="{FF2B5EF4-FFF2-40B4-BE49-F238E27FC236}">
                <a16:creationId xmlns:a16="http://schemas.microsoft.com/office/drawing/2014/main" id="{B1BDFFB7-0A6F-4E77-8256-77CD818BB495}"/>
              </a:ext>
            </a:extLst>
          </p:cNvPr>
          <p:cNvSpPr/>
          <p:nvPr/>
        </p:nvSpPr>
        <p:spPr>
          <a:xfrm>
            <a:off x="3199368" y="1714261"/>
            <a:ext cx="4185762" cy="923330"/>
          </a:xfrm>
          <a:prstGeom prst="rect">
            <a:avLst/>
          </a:prstGeom>
          <a:noFill/>
        </p:spPr>
        <p:txBody>
          <a:bodyPr wrap="none" lIns="91440" tIns="45720" rIns="91440" bIns="45720">
            <a:spAutoFit/>
          </a:bodyPr>
          <a:lstStyle/>
          <a:p>
            <a:pPr algn="ctr"/>
            <a:r>
              <a:rPr lang="en-US" altLang="ja-JP" sz="5400" b="0" cap="none" spc="0" dirty="0">
                <a:ln w="0"/>
                <a:solidFill>
                  <a:srgbClr val="1D3366"/>
                </a:solidFill>
                <a:effectLst>
                  <a:outerShdw blurRad="38100" dist="19050" dir="2700000" algn="tl" rotWithShape="0">
                    <a:schemeClr val="dk1">
                      <a:alpha val="40000"/>
                    </a:schemeClr>
                  </a:outerShdw>
                </a:effectLst>
                <a:latin typeface="Arial Black" panose="020B0A04020102020204" pitchFamily="34" charset="0"/>
              </a:rPr>
              <a:t>Society5.0</a:t>
            </a:r>
          </a:p>
        </p:txBody>
      </p:sp>
      <p:sp>
        <p:nvSpPr>
          <p:cNvPr id="14" name="正方形/長方形 13">
            <a:extLst>
              <a:ext uri="{FF2B5EF4-FFF2-40B4-BE49-F238E27FC236}">
                <a16:creationId xmlns:a16="http://schemas.microsoft.com/office/drawing/2014/main" id="{FEEB763D-A81F-4106-B11D-4833171BF539}"/>
              </a:ext>
            </a:extLst>
          </p:cNvPr>
          <p:cNvSpPr/>
          <p:nvPr/>
        </p:nvSpPr>
        <p:spPr>
          <a:xfrm>
            <a:off x="6796617" y="2401265"/>
            <a:ext cx="2146742" cy="923330"/>
          </a:xfrm>
          <a:prstGeom prst="rect">
            <a:avLst/>
          </a:prstGeom>
          <a:noFill/>
        </p:spPr>
        <p:txBody>
          <a:bodyPr wrap="none" lIns="91440" tIns="45720" rIns="91440" bIns="45720">
            <a:spAutoFit/>
          </a:bodyPr>
          <a:lstStyle/>
          <a:p>
            <a:pPr algn="ctr"/>
            <a:r>
              <a:rPr lang="en-US" altLang="ja-JP" sz="5400" dirty="0">
                <a:ln w="0"/>
                <a:solidFill>
                  <a:srgbClr val="1D3366"/>
                </a:solidFill>
                <a:effectLst>
                  <a:outerShdw blurRad="38100" dist="19050" dir="2700000" algn="tl" rotWithShape="0">
                    <a:schemeClr val="dk1">
                      <a:alpha val="40000"/>
                    </a:schemeClr>
                  </a:outerShdw>
                </a:effectLst>
                <a:latin typeface="Arial Black" panose="020B0A04020102020204" pitchFamily="34" charset="0"/>
              </a:rPr>
              <a:t>GIGA</a:t>
            </a:r>
            <a:endParaRPr lang="en-US" altLang="ja-JP" sz="5400" b="0" cap="none" spc="0" dirty="0">
              <a:ln w="0"/>
              <a:solidFill>
                <a:srgbClr val="1D3366"/>
              </a:solidFill>
              <a:effectLst>
                <a:outerShdw blurRad="38100" dist="19050" dir="2700000" algn="tl" rotWithShape="0">
                  <a:schemeClr val="dk1">
                    <a:alpha val="40000"/>
                  </a:schemeClr>
                </a:outerShdw>
              </a:effectLst>
              <a:latin typeface="HGS創英角ｺﾞｼｯｸUB" panose="020B0900000000000000" pitchFamily="50" charset="-128"/>
              <a:ea typeface="HGS創英角ｺﾞｼｯｸUB" panose="020B0900000000000000" pitchFamily="50" charset="-128"/>
            </a:endParaRPr>
          </a:p>
        </p:txBody>
      </p:sp>
      <p:sp>
        <p:nvSpPr>
          <p:cNvPr id="16" name="正方形/長方形 15">
            <a:extLst>
              <a:ext uri="{FF2B5EF4-FFF2-40B4-BE49-F238E27FC236}">
                <a16:creationId xmlns:a16="http://schemas.microsoft.com/office/drawing/2014/main" id="{CBE404CF-8DB4-4BFF-81A5-1D87EF27DA11}"/>
              </a:ext>
            </a:extLst>
          </p:cNvPr>
          <p:cNvSpPr/>
          <p:nvPr/>
        </p:nvSpPr>
        <p:spPr>
          <a:xfrm>
            <a:off x="3601564" y="2927385"/>
            <a:ext cx="2877712" cy="923330"/>
          </a:xfrm>
          <a:prstGeom prst="rect">
            <a:avLst/>
          </a:prstGeom>
          <a:noFill/>
        </p:spPr>
        <p:txBody>
          <a:bodyPr wrap="none" lIns="91440" tIns="45720" rIns="91440" bIns="45720">
            <a:spAutoFit/>
          </a:bodyPr>
          <a:lstStyle/>
          <a:p>
            <a:pPr algn="ctr"/>
            <a:r>
              <a:rPr lang="en-US" altLang="ja-JP" sz="5400" dirty="0">
                <a:ln w="0"/>
                <a:solidFill>
                  <a:srgbClr val="1D3366"/>
                </a:solidFill>
                <a:effectLst>
                  <a:outerShdw blurRad="38100" dist="19050" dir="2700000" algn="tl" rotWithShape="0">
                    <a:schemeClr val="dk1">
                      <a:alpha val="40000"/>
                    </a:schemeClr>
                  </a:outerShdw>
                </a:effectLst>
                <a:latin typeface="Arial Black" panose="020B0A04020102020204" pitchFamily="34" charset="0"/>
              </a:rPr>
              <a:t>STEAM</a:t>
            </a:r>
            <a:endParaRPr lang="en-US" altLang="ja-JP" sz="5400" b="0" cap="none" spc="0" dirty="0">
              <a:ln w="0"/>
              <a:solidFill>
                <a:srgbClr val="1D3366"/>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18" name="正方形/長方形 17">
            <a:extLst>
              <a:ext uri="{FF2B5EF4-FFF2-40B4-BE49-F238E27FC236}">
                <a16:creationId xmlns:a16="http://schemas.microsoft.com/office/drawing/2014/main" id="{AB850393-DECF-4B64-ACA4-35CD6C77E935}"/>
              </a:ext>
            </a:extLst>
          </p:cNvPr>
          <p:cNvSpPr/>
          <p:nvPr/>
        </p:nvSpPr>
        <p:spPr>
          <a:xfrm>
            <a:off x="153328" y="3823357"/>
            <a:ext cx="4339650" cy="923330"/>
          </a:xfrm>
          <a:prstGeom prst="rect">
            <a:avLst/>
          </a:prstGeom>
          <a:noFill/>
        </p:spPr>
        <p:txBody>
          <a:bodyPr wrap="none" lIns="91440" tIns="45720" rIns="91440" bIns="45720">
            <a:spAutoFit/>
          </a:bodyPr>
          <a:lstStyle/>
          <a:p>
            <a:pPr algn="ctr"/>
            <a:r>
              <a:rPr lang="ja-JP" altLang="en-US" sz="5400" dirty="0">
                <a:ln w="0"/>
                <a:solidFill>
                  <a:srgbClr val="E0A01E"/>
                </a:solidFill>
                <a:effectLst>
                  <a:outerShdw blurRad="38100" dist="19050" dir="2700000" algn="tl" rotWithShape="0">
                    <a:schemeClr val="dk1">
                      <a:alpha val="40000"/>
                    </a:schemeClr>
                  </a:outerShdw>
                </a:effectLst>
                <a:latin typeface="HGS創英角ｺﾞｼｯｸUB" panose="020B0900000000000000" pitchFamily="50" charset="-128"/>
                <a:ea typeface="HGS創英角ｺﾞｼｯｸUB" panose="020B0900000000000000" pitchFamily="50" charset="-128"/>
              </a:rPr>
              <a:t>大学入試改革</a:t>
            </a:r>
            <a:endParaRPr lang="en-US" altLang="ja-JP" sz="5400" b="0" cap="none" spc="0" dirty="0">
              <a:ln w="0"/>
              <a:solidFill>
                <a:srgbClr val="E0A01E"/>
              </a:solidFill>
              <a:effectLst>
                <a:outerShdw blurRad="38100" dist="19050" dir="2700000" algn="tl" rotWithShape="0">
                  <a:schemeClr val="dk1">
                    <a:alpha val="40000"/>
                  </a:schemeClr>
                </a:outerShdw>
              </a:effectLst>
              <a:latin typeface="HGS創英角ｺﾞｼｯｸUB" panose="020B0900000000000000" pitchFamily="50" charset="-128"/>
              <a:ea typeface="HGS創英角ｺﾞｼｯｸUB" panose="020B0900000000000000" pitchFamily="50" charset="-128"/>
            </a:endParaRPr>
          </a:p>
        </p:txBody>
      </p:sp>
      <p:sp>
        <p:nvSpPr>
          <p:cNvPr id="20" name="正方形/長方形 19">
            <a:extLst>
              <a:ext uri="{FF2B5EF4-FFF2-40B4-BE49-F238E27FC236}">
                <a16:creationId xmlns:a16="http://schemas.microsoft.com/office/drawing/2014/main" id="{F15AF939-E428-44E9-9345-3EC7233A7472}"/>
              </a:ext>
            </a:extLst>
          </p:cNvPr>
          <p:cNvSpPr/>
          <p:nvPr/>
        </p:nvSpPr>
        <p:spPr>
          <a:xfrm>
            <a:off x="893592" y="4606231"/>
            <a:ext cx="2954655" cy="923330"/>
          </a:xfrm>
          <a:prstGeom prst="rect">
            <a:avLst/>
          </a:prstGeom>
          <a:noFill/>
        </p:spPr>
        <p:txBody>
          <a:bodyPr wrap="none" lIns="91440" tIns="45720" rIns="91440" bIns="45720">
            <a:spAutoFit/>
          </a:bodyPr>
          <a:lstStyle/>
          <a:p>
            <a:pPr algn="ctr"/>
            <a:r>
              <a:rPr lang="ja-JP" altLang="en-US" sz="5400" dirty="0">
                <a:ln w="0"/>
                <a:solidFill>
                  <a:srgbClr val="E0A01E"/>
                </a:solidFill>
                <a:effectLst>
                  <a:outerShdw blurRad="38100" dist="19050" dir="2700000" algn="tl" rotWithShape="0">
                    <a:schemeClr val="dk1">
                      <a:alpha val="40000"/>
                    </a:schemeClr>
                  </a:outerShdw>
                </a:effectLst>
                <a:latin typeface="HGS創英角ｺﾞｼｯｸUB" panose="020B0900000000000000" pitchFamily="50" charset="-128"/>
                <a:ea typeface="HGS創英角ｺﾞｼｯｸUB" panose="020B0900000000000000" pitchFamily="50" charset="-128"/>
              </a:rPr>
              <a:t>高大接続</a:t>
            </a:r>
            <a:endParaRPr lang="en-US" altLang="ja-JP" sz="5400" b="0" cap="none" spc="0" dirty="0">
              <a:ln w="0"/>
              <a:solidFill>
                <a:srgbClr val="E0A01E"/>
              </a:solidFill>
              <a:effectLst>
                <a:outerShdw blurRad="38100" dist="19050" dir="2700000" algn="tl" rotWithShape="0">
                  <a:schemeClr val="dk1">
                    <a:alpha val="40000"/>
                  </a:schemeClr>
                </a:outerShdw>
              </a:effectLst>
              <a:latin typeface="HGS創英角ｺﾞｼｯｸUB" panose="020B0900000000000000" pitchFamily="50" charset="-128"/>
              <a:ea typeface="HGS創英角ｺﾞｼｯｸUB" panose="020B0900000000000000" pitchFamily="50" charset="-128"/>
            </a:endParaRPr>
          </a:p>
        </p:txBody>
      </p:sp>
      <p:sp>
        <p:nvSpPr>
          <p:cNvPr id="22" name="正方形/長方形 21">
            <a:extLst>
              <a:ext uri="{FF2B5EF4-FFF2-40B4-BE49-F238E27FC236}">
                <a16:creationId xmlns:a16="http://schemas.microsoft.com/office/drawing/2014/main" id="{C65E09F1-923F-406B-9BAA-F0D52311B198}"/>
              </a:ext>
            </a:extLst>
          </p:cNvPr>
          <p:cNvSpPr/>
          <p:nvPr/>
        </p:nvSpPr>
        <p:spPr>
          <a:xfrm>
            <a:off x="547343" y="5481291"/>
            <a:ext cx="3647152" cy="923330"/>
          </a:xfrm>
          <a:prstGeom prst="rect">
            <a:avLst/>
          </a:prstGeom>
          <a:noFill/>
        </p:spPr>
        <p:txBody>
          <a:bodyPr wrap="none" lIns="91440" tIns="45720" rIns="91440" bIns="45720">
            <a:spAutoFit/>
          </a:bodyPr>
          <a:lstStyle/>
          <a:p>
            <a:pPr algn="ctr"/>
            <a:r>
              <a:rPr lang="ja-JP" altLang="en-US" sz="5400" dirty="0">
                <a:ln w="0"/>
                <a:solidFill>
                  <a:srgbClr val="E0A01E"/>
                </a:solidFill>
                <a:effectLst>
                  <a:outerShdw blurRad="38100" dist="19050" dir="2700000" algn="tl" rotWithShape="0">
                    <a:schemeClr val="dk1">
                      <a:alpha val="40000"/>
                    </a:schemeClr>
                  </a:outerShdw>
                </a:effectLst>
                <a:latin typeface="HGS創英角ｺﾞｼｯｸUB" panose="020B0900000000000000" pitchFamily="50" charset="-128"/>
                <a:ea typeface="HGS創英角ｺﾞｼｯｸUB" panose="020B0900000000000000" pitchFamily="50" charset="-128"/>
              </a:rPr>
              <a:t>小学校英語</a:t>
            </a:r>
            <a:endParaRPr lang="en-US" altLang="ja-JP" sz="5400" b="0" cap="none" spc="0" dirty="0">
              <a:ln w="0"/>
              <a:solidFill>
                <a:srgbClr val="E0A01E"/>
              </a:solidFill>
              <a:effectLst>
                <a:outerShdw blurRad="38100" dist="19050" dir="2700000" algn="tl" rotWithShape="0">
                  <a:schemeClr val="dk1">
                    <a:alpha val="40000"/>
                  </a:schemeClr>
                </a:outerShdw>
              </a:effectLst>
              <a:latin typeface="HGS創英角ｺﾞｼｯｸUB" panose="020B0900000000000000" pitchFamily="50" charset="-128"/>
              <a:ea typeface="HGS創英角ｺﾞｼｯｸUB" panose="020B0900000000000000" pitchFamily="50" charset="-128"/>
            </a:endParaRPr>
          </a:p>
        </p:txBody>
      </p:sp>
      <p:sp>
        <p:nvSpPr>
          <p:cNvPr id="24" name="正方形/長方形 23">
            <a:extLst>
              <a:ext uri="{FF2B5EF4-FFF2-40B4-BE49-F238E27FC236}">
                <a16:creationId xmlns:a16="http://schemas.microsoft.com/office/drawing/2014/main" id="{0839DD88-FD5C-45AB-9F45-F092B0349A4C}"/>
              </a:ext>
            </a:extLst>
          </p:cNvPr>
          <p:cNvSpPr/>
          <p:nvPr/>
        </p:nvSpPr>
        <p:spPr>
          <a:xfrm>
            <a:off x="4922913" y="841358"/>
            <a:ext cx="2339103" cy="923330"/>
          </a:xfrm>
          <a:prstGeom prst="rect">
            <a:avLst/>
          </a:prstGeom>
          <a:noFill/>
        </p:spPr>
        <p:txBody>
          <a:bodyPr wrap="none" lIns="91440" tIns="45720" rIns="91440" bIns="45720">
            <a:spAutoFit/>
          </a:bodyPr>
          <a:lstStyle/>
          <a:p>
            <a:pPr algn="ctr"/>
            <a:r>
              <a:rPr lang="en-US" altLang="ja-JP" sz="5400" dirty="0">
                <a:ln w="0"/>
                <a:solidFill>
                  <a:srgbClr val="1D3366"/>
                </a:solidFill>
                <a:effectLst>
                  <a:outerShdw blurRad="38100" dist="19050" dir="2700000" algn="tl" rotWithShape="0">
                    <a:schemeClr val="dk1">
                      <a:alpha val="40000"/>
                    </a:schemeClr>
                  </a:outerShdw>
                </a:effectLst>
                <a:latin typeface="Arial Black" panose="020B0A04020102020204" pitchFamily="34" charset="0"/>
              </a:rPr>
              <a:t>OECD</a:t>
            </a:r>
            <a:endParaRPr lang="en-US" altLang="ja-JP" sz="5400" b="0" cap="none" spc="0" dirty="0">
              <a:ln w="0"/>
              <a:solidFill>
                <a:srgbClr val="1D3366"/>
              </a:solidFill>
              <a:effectLst>
                <a:outerShdw blurRad="38100" dist="19050" dir="2700000" algn="tl" rotWithShape="0">
                  <a:schemeClr val="dk1">
                    <a:alpha val="40000"/>
                  </a:schemeClr>
                </a:outerShdw>
              </a:effectLst>
              <a:latin typeface="Arial Black" panose="020B0A04020102020204" pitchFamily="34" charset="0"/>
            </a:endParaRPr>
          </a:p>
        </p:txBody>
      </p:sp>
      <p:pic>
        <p:nvPicPr>
          <p:cNvPr id="32" name="図 31">
            <a:extLst>
              <a:ext uri="{FF2B5EF4-FFF2-40B4-BE49-F238E27FC236}">
                <a16:creationId xmlns:a16="http://schemas.microsoft.com/office/drawing/2014/main" id="{BD8526DA-256B-4E25-A1B0-BFBF3512F7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722" y="186257"/>
            <a:ext cx="1555500" cy="584736"/>
          </a:xfrm>
          <a:prstGeom prst="rect">
            <a:avLst/>
          </a:prstGeom>
        </p:spPr>
      </p:pic>
      <p:pic>
        <p:nvPicPr>
          <p:cNvPr id="2" name="図 1">
            <a:extLst>
              <a:ext uri="{FF2B5EF4-FFF2-40B4-BE49-F238E27FC236}">
                <a16:creationId xmlns:a16="http://schemas.microsoft.com/office/drawing/2014/main" id="{A0720786-4248-4A10-B261-823AB070DE17}"/>
              </a:ext>
            </a:extLst>
          </p:cNvPr>
          <p:cNvPicPr>
            <a:picLocks noChangeAspect="1"/>
          </p:cNvPicPr>
          <p:nvPr/>
        </p:nvPicPr>
        <p:blipFill>
          <a:blip r:embed="rId4"/>
          <a:stretch>
            <a:fillRect/>
          </a:stretch>
        </p:blipFill>
        <p:spPr>
          <a:xfrm>
            <a:off x="5427125" y="3729042"/>
            <a:ext cx="2823284" cy="269952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29662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6B69750A-5469-43B1-8BE9-448F4F91FC43}"/>
              </a:ext>
            </a:extLst>
          </p:cNvPr>
          <p:cNvSpPr>
            <a:spLocks noGrp="1"/>
          </p:cNvSpPr>
          <p:nvPr>
            <p:ph type="title"/>
          </p:nvPr>
        </p:nvSpPr>
        <p:spPr>
          <a:xfrm>
            <a:off x="2272439" y="234747"/>
            <a:ext cx="6510317" cy="536246"/>
          </a:xfrm>
        </p:spPr>
        <p:txBody>
          <a:bodyPr>
            <a:normAutofit fontScale="90000"/>
          </a:bodyPr>
          <a:lstStyle/>
          <a:p>
            <a:r>
              <a:rPr lang="ja-JP" altLang="en-US" sz="2400" b="1" dirty="0">
                <a:latin typeface="+mn-ea"/>
                <a:ea typeface="+mn-ea"/>
              </a:rPr>
              <a:t>「あすがく」の問題例（</a:t>
            </a:r>
            <a:r>
              <a:rPr lang="en-US" altLang="ja-JP" sz="2400" b="1" dirty="0">
                <a:latin typeface="+mn-ea"/>
                <a:ea typeface="+mn-ea"/>
              </a:rPr>
              <a:t>2019</a:t>
            </a:r>
            <a:r>
              <a:rPr lang="ja-JP" altLang="en-US" sz="2400" b="1" dirty="0">
                <a:latin typeface="+mn-ea"/>
                <a:ea typeface="+mn-ea"/>
              </a:rPr>
              <a:t>年秋　中</a:t>
            </a:r>
            <a:r>
              <a:rPr lang="en-US" altLang="ja-JP" sz="2400" b="1" dirty="0">
                <a:latin typeface="+mn-ea"/>
                <a:ea typeface="+mn-ea"/>
              </a:rPr>
              <a:t>1</a:t>
            </a:r>
            <a:r>
              <a:rPr lang="ja-JP" altLang="en-US" sz="2400" b="1" dirty="0">
                <a:latin typeface="+mn-ea"/>
                <a:ea typeface="+mn-ea"/>
              </a:rPr>
              <a:t>）</a:t>
            </a:r>
            <a:br>
              <a:rPr lang="en-US" altLang="ja-JP" sz="2400" b="1" dirty="0">
                <a:latin typeface="+mn-ea"/>
                <a:ea typeface="+mn-ea"/>
              </a:rPr>
            </a:br>
            <a:r>
              <a:rPr lang="ja-JP" altLang="en-US" sz="2400" b="1" dirty="0">
                <a:latin typeface="+mn-ea"/>
                <a:ea typeface="+mn-ea"/>
              </a:rPr>
              <a:t>　　　　　　　　　　　　思考コード</a:t>
            </a:r>
            <a:r>
              <a:rPr lang="en-US" altLang="ja-JP" sz="2400" b="1" dirty="0">
                <a:latin typeface="+mn-ea"/>
                <a:ea typeface="+mn-ea"/>
              </a:rPr>
              <a:t>B2</a:t>
            </a:r>
            <a:endParaRPr kumimoji="1" lang="ja-JP" altLang="en-US" sz="2400" b="1" dirty="0">
              <a:latin typeface="+mn-ea"/>
              <a:ea typeface="+mn-ea"/>
            </a:endParaRPr>
          </a:p>
        </p:txBody>
      </p:sp>
      <p:sp>
        <p:nvSpPr>
          <p:cNvPr id="4" name="スライド番号プレースホルダー 3">
            <a:extLst>
              <a:ext uri="{FF2B5EF4-FFF2-40B4-BE49-F238E27FC236}">
                <a16:creationId xmlns:a16="http://schemas.microsoft.com/office/drawing/2014/main" id="{E50716D0-3AE4-4F74-974B-A9DA0CD0059D}"/>
              </a:ext>
            </a:extLst>
          </p:cNvPr>
          <p:cNvSpPr>
            <a:spLocks noGrp="1"/>
          </p:cNvSpPr>
          <p:nvPr>
            <p:ph type="sldNum" sz="quarter" idx="12"/>
          </p:nvPr>
        </p:nvSpPr>
        <p:spPr/>
        <p:txBody>
          <a:bodyPr/>
          <a:lstStyle/>
          <a:p>
            <a:pPr>
              <a:defRPr/>
            </a:pPr>
            <a:fld id="{112EA146-AC33-4D4C-BECA-41104911C27E}" type="slidenum">
              <a:rPr lang="en-US" altLang="ja-JP" smtClean="0"/>
              <a:pPr>
                <a:defRPr/>
              </a:pPr>
              <a:t>11</a:t>
            </a:fld>
            <a:endParaRPr lang="en-US" altLang="ja-JP" dirty="0"/>
          </a:p>
        </p:txBody>
      </p:sp>
      <p:sp>
        <p:nvSpPr>
          <p:cNvPr id="13" name="テキスト ボックス 12">
            <a:extLst>
              <a:ext uri="{FF2B5EF4-FFF2-40B4-BE49-F238E27FC236}">
                <a16:creationId xmlns:a16="http://schemas.microsoft.com/office/drawing/2014/main" id="{3DD15FBD-393C-4B51-B6C2-1DEED2A9CAF6}"/>
              </a:ext>
            </a:extLst>
          </p:cNvPr>
          <p:cNvSpPr txBox="1"/>
          <p:nvPr/>
        </p:nvSpPr>
        <p:spPr bwMode="auto">
          <a:xfrm>
            <a:off x="146756" y="4682688"/>
            <a:ext cx="8997244" cy="206210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ja-JP" altLang="en-US" sz="1600" b="1" i="0" u="none" strike="noStrike" baseline="0" dirty="0">
                <a:latin typeface="+mn-ea"/>
                <a:ea typeface="+mn-ea"/>
              </a:rPr>
              <a:t>解説</a:t>
            </a:r>
            <a:r>
              <a:rPr lang="ja-JP" altLang="en-US" sz="1400" b="0" i="0" u="none" strike="noStrike" baseline="0" dirty="0">
                <a:latin typeface="+mn-ea"/>
                <a:ea typeface="+mn-ea"/>
              </a:rPr>
              <a:t>　話し合いの内容と，学校内の場所を示した図から，</a:t>
            </a:r>
            <a:r>
              <a:rPr lang="ja-JP" altLang="en-US" sz="1400" b="1" i="0" u="none" strike="noStrike" baseline="0" dirty="0">
                <a:latin typeface="+mn-ea"/>
                <a:ea typeface="+mn-ea"/>
              </a:rPr>
              <a:t>ア</a:t>
            </a:r>
            <a:r>
              <a:rPr lang="ja-JP" altLang="en-US" sz="1400" b="0" i="0" u="none" strike="noStrike" baseline="0" dirty="0">
                <a:latin typeface="+mn-ea"/>
                <a:ea typeface="+mn-ea"/>
              </a:rPr>
              <a:t>，</a:t>
            </a:r>
            <a:r>
              <a:rPr lang="ja-JP" altLang="en-US" sz="1400" b="1" i="0" u="none" strike="noStrike" baseline="0" dirty="0">
                <a:latin typeface="+mn-ea"/>
                <a:ea typeface="+mn-ea"/>
              </a:rPr>
              <a:t>イ</a:t>
            </a:r>
            <a:r>
              <a:rPr lang="ja-JP" altLang="en-US" sz="1400" b="0" i="0" u="none" strike="noStrike" baseline="0" dirty="0">
                <a:latin typeface="+mn-ea"/>
                <a:ea typeface="+mn-ea"/>
              </a:rPr>
              <a:t>，</a:t>
            </a:r>
            <a:r>
              <a:rPr lang="ja-JP" altLang="en-US" sz="1400" b="1" i="0" u="none" strike="noStrike" baseline="0" dirty="0">
                <a:latin typeface="+mn-ea"/>
                <a:ea typeface="+mn-ea"/>
              </a:rPr>
              <a:t>ウ</a:t>
            </a:r>
            <a:r>
              <a:rPr lang="ja-JP" altLang="en-US" sz="1400" b="0" i="0" u="none" strike="noStrike" baseline="0" dirty="0">
                <a:latin typeface="+mn-ea"/>
                <a:ea typeface="+mn-ea"/>
              </a:rPr>
              <a:t>，</a:t>
            </a:r>
            <a:r>
              <a:rPr lang="ja-JP" altLang="en-US" sz="1400" b="1" i="0" u="none" strike="noStrike" baseline="0" dirty="0">
                <a:latin typeface="+mn-ea"/>
                <a:ea typeface="+mn-ea"/>
              </a:rPr>
              <a:t>エ</a:t>
            </a:r>
            <a:r>
              <a:rPr lang="ja-JP" altLang="en-US" sz="1400" b="0" i="0" u="none" strike="noStrike" baseline="0" dirty="0">
                <a:latin typeface="+mn-ea"/>
                <a:ea typeface="+mn-ea"/>
              </a:rPr>
              <a:t>のすべてが解答として考えられます</a:t>
            </a:r>
            <a:r>
              <a:rPr lang="ja-JP" altLang="en-US" sz="1400" dirty="0">
                <a:latin typeface="+mn-ea"/>
                <a:ea typeface="+mn-ea"/>
              </a:rPr>
              <a:t>。</a:t>
            </a:r>
            <a:endParaRPr lang="en-US" altLang="ja-JP" sz="1400" dirty="0">
              <a:latin typeface="+mn-ea"/>
              <a:ea typeface="+mn-ea"/>
            </a:endParaRPr>
          </a:p>
          <a:p>
            <a:pPr algn="l"/>
            <a:endParaRPr lang="en-US" altLang="ja-JP" sz="1400" b="1" i="0" u="none" strike="noStrike" baseline="0" dirty="0">
              <a:latin typeface="+mn-ea"/>
              <a:ea typeface="+mn-ea"/>
            </a:endParaRPr>
          </a:p>
          <a:p>
            <a:pPr algn="l"/>
            <a:r>
              <a:rPr lang="ja-JP" altLang="en-US" sz="1400" b="1" i="0" u="none" strike="noStrike" baseline="0" dirty="0">
                <a:latin typeface="+mn-ea"/>
                <a:ea typeface="+mn-ea"/>
              </a:rPr>
              <a:t>ア</a:t>
            </a:r>
            <a:r>
              <a:rPr lang="ja-JP" altLang="en-US" sz="1400" b="0" i="0" u="none" strike="noStrike" baseline="0" dirty="0">
                <a:latin typeface="+mn-ea"/>
                <a:ea typeface="+mn-ea"/>
              </a:rPr>
              <a:t>「昇降口（玄関）」は，</a:t>
            </a:r>
            <a:r>
              <a:rPr lang="en-US" altLang="ja-JP" sz="1400" b="0" i="0" u="none" strike="noStrike" baseline="0" dirty="0">
                <a:latin typeface="+mn-ea"/>
                <a:ea typeface="+mn-ea"/>
              </a:rPr>
              <a:t>1</a:t>
            </a:r>
            <a:r>
              <a:rPr lang="ja-JP" altLang="en-US" sz="1400" b="0" i="0" u="none" strike="noStrike" baseline="0" dirty="0">
                <a:latin typeface="+mn-ea"/>
                <a:ea typeface="+mn-ea"/>
              </a:rPr>
              <a:t>日の中で少なくとも，登下校時の</a:t>
            </a:r>
            <a:r>
              <a:rPr lang="en-US" altLang="ja-JP" sz="1400" b="0" i="0" u="none" strike="noStrike" baseline="0" dirty="0">
                <a:latin typeface="+mn-ea"/>
                <a:ea typeface="+mn-ea"/>
              </a:rPr>
              <a:t>2</a:t>
            </a:r>
            <a:r>
              <a:rPr lang="ja-JP" altLang="en-US" sz="1400" b="0" i="0" u="none" strike="noStrike" baseline="0" dirty="0">
                <a:latin typeface="+mn-ea"/>
                <a:ea typeface="+mn-ea"/>
              </a:rPr>
              <a:t>回は目にすることに着目します。</a:t>
            </a:r>
            <a:endParaRPr lang="en-US" altLang="ja-JP" sz="1400" b="0" i="0" u="none" strike="noStrike" baseline="0" dirty="0">
              <a:latin typeface="+mn-ea"/>
              <a:ea typeface="+mn-ea"/>
            </a:endParaRPr>
          </a:p>
          <a:p>
            <a:pPr algn="l"/>
            <a:r>
              <a:rPr lang="ja-JP" altLang="en-US" sz="1400" b="1" i="0" u="none" strike="noStrike" baseline="0" dirty="0">
                <a:latin typeface="+mn-ea"/>
                <a:ea typeface="+mn-ea"/>
              </a:rPr>
              <a:t>イ</a:t>
            </a:r>
            <a:r>
              <a:rPr lang="ja-JP" altLang="en-US" sz="1400" b="0" i="0" u="none" strike="noStrike" baseline="0" dirty="0">
                <a:latin typeface="+mn-ea"/>
                <a:ea typeface="+mn-ea"/>
              </a:rPr>
              <a:t>「階段」は，教室移動などでよく通る場所です。</a:t>
            </a:r>
            <a:endParaRPr lang="en-US" altLang="ja-JP" sz="1400" b="0" i="0" u="none" strike="noStrike" baseline="0" dirty="0">
              <a:latin typeface="+mn-ea"/>
              <a:ea typeface="+mn-ea"/>
            </a:endParaRPr>
          </a:p>
          <a:p>
            <a:pPr algn="l"/>
            <a:r>
              <a:rPr lang="ja-JP" altLang="en-US" sz="1400" b="1" i="0" u="none" strike="noStrike" baseline="0" dirty="0">
                <a:latin typeface="+mn-ea"/>
                <a:ea typeface="+mn-ea"/>
              </a:rPr>
              <a:t>ウ</a:t>
            </a:r>
            <a:r>
              <a:rPr lang="ja-JP" altLang="en-US" sz="1400" b="0" i="0" u="none" strike="noStrike" baseline="0" dirty="0">
                <a:latin typeface="+mn-ea"/>
                <a:ea typeface="+mn-ea"/>
              </a:rPr>
              <a:t>「トイレ」も利用する機会が多い場所です。</a:t>
            </a:r>
            <a:endParaRPr lang="en-US" altLang="ja-JP" sz="1400" b="0" i="0" u="none" strike="noStrike" baseline="0" dirty="0">
              <a:latin typeface="+mn-ea"/>
              <a:ea typeface="+mn-ea"/>
            </a:endParaRPr>
          </a:p>
          <a:p>
            <a:pPr algn="l"/>
            <a:r>
              <a:rPr lang="ja-JP" altLang="en-US" sz="1400" b="1" i="0" u="none" strike="noStrike" baseline="0" dirty="0">
                <a:latin typeface="+mn-ea"/>
                <a:ea typeface="+mn-ea"/>
              </a:rPr>
              <a:t>エ</a:t>
            </a:r>
            <a:r>
              <a:rPr lang="ja-JP" altLang="en-US" sz="1400" b="0" i="0" u="none" strike="noStrike" baseline="0" dirty="0">
                <a:latin typeface="+mn-ea"/>
                <a:ea typeface="+mn-ea"/>
              </a:rPr>
              <a:t>「図書室の入り口」は，図書室に来た人にうったえかけることができます。</a:t>
            </a:r>
            <a:endParaRPr lang="en-US" altLang="ja-JP" sz="1400" b="0" i="0" u="none" strike="noStrike" baseline="0" dirty="0">
              <a:latin typeface="+mn-ea"/>
              <a:ea typeface="+mn-ea"/>
            </a:endParaRPr>
          </a:p>
          <a:p>
            <a:pPr algn="l"/>
            <a:r>
              <a:rPr lang="ja-JP" altLang="en-US" sz="1400" b="0" i="0" u="none" strike="noStrike" baseline="0" dirty="0">
                <a:latin typeface="+mn-ea"/>
                <a:ea typeface="+mn-ea"/>
              </a:rPr>
              <a:t> </a:t>
            </a:r>
            <a:endParaRPr lang="en-US" altLang="ja-JP" sz="1400" b="0" i="0" u="none" strike="noStrike" baseline="0" dirty="0">
              <a:latin typeface="+mn-ea"/>
              <a:ea typeface="+mn-ea"/>
            </a:endParaRPr>
          </a:p>
          <a:p>
            <a:pPr algn="l"/>
            <a:r>
              <a:rPr lang="ja-JP" altLang="en-US" sz="1400" b="1" i="0" u="none" strike="noStrike" baseline="0" dirty="0">
                <a:latin typeface="+mn-ea"/>
                <a:ea typeface="+mn-ea"/>
              </a:rPr>
              <a:t>ア</a:t>
            </a:r>
            <a:r>
              <a:rPr lang="ja-JP" altLang="en-US" sz="1400" b="0" i="0" u="none" strike="noStrike" baseline="0" dirty="0">
                <a:latin typeface="+mn-ea"/>
                <a:ea typeface="+mn-ea"/>
              </a:rPr>
              <a:t>，</a:t>
            </a:r>
            <a:r>
              <a:rPr lang="ja-JP" altLang="en-US" sz="1400" b="1" i="0" u="none" strike="noStrike" baseline="0" dirty="0">
                <a:latin typeface="+mn-ea"/>
                <a:ea typeface="+mn-ea"/>
              </a:rPr>
              <a:t>イ</a:t>
            </a:r>
            <a:r>
              <a:rPr lang="ja-JP" altLang="en-US" sz="1400" b="0" i="0" u="none" strike="noStrike" baseline="0" dirty="0">
                <a:latin typeface="+mn-ea"/>
                <a:ea typeface="+mn-ea"/>
              </a:rPr>
              <a:t>，</a:t>
            </a:r>
            <a:r>
              <a:rPr lang="ja-JP" altLang="en-US" sz="1400" b="1" i="0" u="none" strike="noStrike" baseline="0" dirty="0">
                <a:latin typeface="+mn-ea"/>
                <a:ea typeface="+mn-ea"/>
              </a:rPr>
              <a:t>ウ</a:t>
            </a:r>
            <a:r>
              <a:rPr lang="ja-JP" altLang="en-US" sz="1400" b="0" i="0" u="none" strike="noStrike" baseline="0" dirty="0">
                <a:latin typeface="+mn-ea"/>
                <a:ea typeface="+mn-ea"/>
              </a:rPr>
              <a:t>，</a:t>
            </a:r>
            <a:r>
              <a:rPr lang="ja-JP" altLang="en-US" sz="1400" b="1" i="0" u="none" strike="noStrike" baseline="0" dirty="0">
                <a:latin typeface="+mn-ea"/>
                <a:ea typeface="+mn-ea"/>
              </a:rPr>
              <a:t>エ</a:t>
            </a:r>
            <a:r>
              <a:rPr lang="ja-JP" altLang="en-US" sz="1400" b="0" i="0" u="none" strike="noStrike" baseline="0" dirty="0">
                <a:latin typeface="+mn-ea"/>
                <a:ea typeface="+mn-ea"/>
              </a:rPr>
              <a:t>のそれぞれの場所に貼ったとき，どのような効果があるかを考え，それを理由としてわかりやすくまとめましょう。</a:t>
            </a:r>
            <a:endParaRPr lang="ja-JP" altLang="en-US" sz="1400" dirty="0">
              <a:latin typeface="+mn-ea"/>
              <a:ea typeface="+mn-ea"/>
            </a:endParaRPr>
          </a:p>
        </p:txBody>
      </p:sp>
      <p:pic>
        <p:nvPicPr>
          <p:cNvPr id="2" name="図 1">
            <a:extLst>
              <a:ext uri="{FF2B5EF4-FFF2-40B4-BE49-F238E27FC236}">
                <a16:creationId xmlns:a16="http://schemas.microsoft.com/office/drawing/2014/main" id="{A852A622-745D-43D2-AFBA-8D1D8BC2FF99}"/>
              </a:ext>
            </a:extLst>
          </p:cNvPr>
          <p:cNvPicPr>
            <a:picLocks noChangeAspect="1"/>
          </p:cNvPicPr>
          <p:nvPr/>
        </p:nvPicPr>
        <p:blipFill>
          <a:blip r:embed="rId3"/>
          <a:stretch>
            <a:fillRect/>
          </a:stretch>
        </p:blipFill>
        <p:spPr>
          <a:xfrm>
            <a:off x="425598" y="1707262"/>
            <a:ext cx="6218430" cy="1099071"/>
          </a:xfrm>
          <a:prstGeom prst="rect">
            <a:avLst/>
          </a:prstGeom>
        </p:spPr>
      </p:pic>
      <p:pic>
        <p:nvPicPr>
          <p:cNvPr id="3" name="図 2">
            <a:extLst>
              <a:ext uri="{FF2B5EF4-FFF2-40B4-BE49-F238E27FC236}">
                <a16:creationId xmlns:a16="http://schemas.microsoft.com/office/drawing/2014/main" id="{51EB8C63-9528-4DBA-8E59-517FACC85D2B}"/>
              </a:ext>
            </a:extLst>
          </p:cNvPr>
          <p:cNvPicPr>
            <a:picLocks noChangeAspect="1"/>
          </p:cNvPicPr>
          <p:nvPr/>
        </p:nvPicPr>
        <p:blipFill>
          <a:blip r:embed="rId4"/>
          <a:stretch>
            <a:fillRect/>
          </a:stretch>
        </p:blipFill>
        <p:spPr>
          <a:xfrm>
            <a:off x="425598" y="950546"/>
            <a:ext cx="3726514" cy="737260"/>
          </a:xfrm>
          <a:prstGeom prst="rect">
            <a:avLst/>
          </a:prstGeom>
        </p:spPr>
      </p:pic>
      <p:pic>
        <p:nvPicPr>
          <p:cNvPr id="5" name="図 4">
            <a:extLst>
              <a:ext uri="{FF2B5EF4-FFF2-40B4-BE49-F238E27FC236}">
                <a16:creationId xmlns:a16="http://schemas.microsoft.com/office/drawing/2014/main" id="{EE07C089-6988-4336-BCE8-995A928301B9}"/>
              </a:ext>
            </a:extLst>
          </p:cNvPr>
          <p:cNvPicPr>
            <a:picLocks noChangeAspect="1"/>
          </p:cNvPicPr>
          <p:nvPr/>
        </p:nvPicPr>
        <p:blipFill>
          <a:blip r:embed="rId5"/>
          <a:stretch>
            <a:fillRect/>
          </a:stretch>
        </p:blipFill>
        <p:spPr>
          <a:xfrm>
            <a:off x="0" y="2688125"/>
            <a:ext cx="4304741" cy="2044752"/>
          </a:xfrm>
          <a:prstGeom prst="rect">
            <a:avLst/>
          </a:prstGeom>
        </p:spPr>
      </p:pic>
      <p:pic>
        <p:nvPicPr>
          <p:cNvPr id="7" name="図 6">
            <a:extLst>
              <a:ext uri="{FF2B5EF4-FFF2-40B4-BE49-F238E27FC236}">
                <a16:creationId xmlns:a16="http://schemas.microsoft.com/office/drawing/2014/main" id="{B6BD44AA-993C-4C02-87AC-823C480C2FEF}"/>
              </a:ext>
            </a:extLst>
          </p:cNvPr>
          <p:cNvPicPr>
            <a:picLocks noChangeAspect="1"/>
          </p:cNvPicPr>
          <p:nvPr/>
        </p:nvPicPr>
        <p:blipFill>
          <a:blip r:embed="rId6"/>
          <a:stretch>
            <a:fillRect/>
          </a:stretch>
        </p:blipFill>
        <p:spPr>
          <a:xfrm>
            <a:off x="4429830" y="2730749"/>
            <a:ext cx="4714170" cy="1959504"/>
          </a:xfrm>
          <a:prstGeom prst="rect">
            <a:avLst/>
          </a:prstGeom>
        </p:spPr>
      </p:pic>
      <p:pic>
        <p:nvPicPr>
          <p:cNvPr id="8" name="図 7">
            <a:extLst>
              <a:ext uri="{FF2B5EF4-FFF2-40B4-BE49-F238E27FC236}">
                <a16:creationId xmlns:a16="http://schemas.microsoft.com/office/drawing/2014/main" id="{F5E92324-0B57-4BB3-8938-F51B1F447B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2011" y="158019"/>
            <a:ext cx="1630618" cy="612974"/>
          </a:xfrm>
          <a:prstGeom prst="rect">
            <a:avLst/>
          </a:prstGeom>
        </p:spPr>
      </p:pic>
    </p:spTree>
    <p:extLst>
      <p:ext uri="{BB962C8B-B14F-4D97-AF65-F5344CB8AC3E}">
        <p14:creationId xmlns:p14="http://schemas.microsoft.com/office/powerpoint/2010/main" val="1304451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0" y="857250"/>
            <a:ext cx="9144000" cy="695459"/>
            <a:chOff x="0" y="0"/>
            <a:chExt cx="12192000" cy="927279"/>
          </a:xfrm>
        </p:grpSpPr>
        <p:sp>
          <p:nvSpPr>
            <p:cNvPr id="5" name="正方形/長方形 4"/>
            <p:cNvSpPr/>
            <p:nvPr/>
          </p:nvSpPr>
          <p:spPr>
            <a:xfrm>
              <a:off x="0" y="0"/>
              <a:ext cx="12192000" cy="927279"/>
            </a:xfrm>
            <a:prstGeom prst="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8" name="タイトル 1"/>
            <p:cNvSpPr txBox="1">
              <a:spLocks/>
            </p:cNvSpPr>
            <p:nvPr/>
          </p:nvSpPr>
          <p:spPr>
            <a:xfrm>
              <a:off x="157163" y="144682"/>
              <a:ext cx="11670769" cy="55379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300" dirty="0">
                  <a:solidFill>
                    <a:srgbClr val="FF00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思考コード</a:t>
              </a:r>
            </a:p>
          </p:txBody>
        </p:sp>
        <p:sp>
          <p:nvSpPr>
            <p:cNvPr id="9" name="タイトル 1"/>
            <p:cNvSpPr txBox="1">
              <a:spLocks/>
            </p:cNvSpPr>
            <p:nvPr/>
          </p:nvSpPr>
          <p:spPr>
            <a:xfrm>
              <a:off x="157163" y="186743"/>
              <a:ext cx="11670769" cy="55379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endParaRPr lang="ja-JP" altLang="en-US" sz="3300" dirty="0">
                <a:solidFill>
                  <a:srgbClr val="FF00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p:txBody>
        </p:sp>
      </p:grpSp>
      <p:pic>
        <p:nvPicPr>
          <p:cNvPr id="6" name="Picture 2" descr="\\LANDISK\●hito●\整理フォルダ\●本間さん\首都圏模試思考コード.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1626264"/>
            <a:ext cx="9223581" cy="4374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559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337" y="1210493"/>
            <a:ext cx="8754066" cy="4679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3253950" y="3442051"/>
            <a:ext cx="1872208" cy="1061827"/>
          </a:xfrm>
          <a:prstGeom prst="rect">
            <a:avLst/>
          </a:prstGeom>
          <a:noFill/>
        </p:spPr>
        <p:txBody>
          <a:bodyPr wrap="square" lIns="91438" tIns="45719" rIns="91438" bIns="45719" rtlCol="0">
            <a:spAutoFit/>
          </a:bodyPr>
          <a:lstStyle/>
          <a:p>
            <a:r>
              <a:rPr lang="ja-JP" altLang="en-US" sz="1575" b="1" dirty="0">
                <a:solidFill>
                  <a:schemeClr val="accent1"/>
                </a:solidFill>
              </a:rPr>
              <a:t>（ザビエルの写真を見て）</a:t>
            </a:r>
            <a:endParaRPr lang="en-US" altLang="ja-JP" sz="1575" b="1" dirty="0">
              <a:solidFill>
                <a:schemeClr val="accent1"/>
              </a:solidFill>
            </a:endParaRPr>
          </a:p>
          <a:p>
            <a:r>
              <a:rPr lang="ja-JP" altLang="en-US" sz="1575" b="1" dirty="0">
                <a:solidFill>
                  <a:schemeClr val="accent1"/>
                </a:solidFill>
              </a:rPr>
              <a:t>この人物の名前を答えなさい？</a:t>
            </a:r>
          </a:p>
        </p:txBody>
      </p:sp>
      <p:sp>
        <p:nvSpPr>
          <p:cNvPr id="11" name="テキスト ボックス 10"/>
          <p:cNvSpPr txBox="1"/>
          <p:nvPr/>
        </p:nvSpPr>
        <p:spPr>
          <a:xfrm>
            <a:off x="5127780" y="3537302"/>
            <a:ext cx="1872208" cy="969494"/>
          </a:xfrm>
          <a:prstGeom prst="rect">
            <a:avLst/>
          </a:prstGeom>
          <a:noFill/>
        </p:spPr>
        <p:txBody>
          <a:bodyPr wrap="square" lIns="91438" tIns="45719" rIns="91438" bIns="45719" rtlCol="0">
            <a:spAutoFit/>
          </a:bodyPr>
          <a:lstStyle/>
          <a:p>
            <a:r>
              <a:rPr lang="ja-JP" altLang="en-US" sz="1425" b="1" dirty="0">
                <a:solidFill>
                  <a:schemeClr val="accent1"/>
                </a:solidFill>
              </a:rPr>
              <a:t>ザビエルが日本に来た目的は何ですか？</a:t>
            </a:r>
            <a:r>
              <a:rPr lang="en-US" altLang="ja-JP" sz="1425" b="1" dirty="0">
                <a:solidFill>
                  <a:schemeClr val="accent1"/>
                </a:solidFill>
              </a:rPr>
              <a:t>50</a:t>
            </a:r>
            <a:r>
              <a:rPr lang="ja-JP" altLang="en-US" sz="1425" b="1" dirty="0">
                <a:solidFill>
                  <a:schemeClr val="accent1"/>
                </a:solidFill>
              </a:rPr>
              <a:t>字以内で書きなさい</a:t>
            </a:r>
          </a:p>
        </p:txBody>
      </p:sp>
      <p:sp>
        <p:nvSpPr>
          <p:cNvPr id="12" name="テキスト ボックス 11"/>
          <p:cNvSpPr txBox="1"/>
          <p:nvPr/>
        </p:nvSpPr>
        <p:spPr>
          <a:xfrm>
            <a:off x="3304863" y="2348880"/>
            <a:ext cx="1872208" cy="750203"/>
          </a:xfrm>
          <a:prstGeom prst="rect">
            <a:avLst/>
          </a:prstGeom>
          <a:noFill/>
        </p:spPr>
        <p:txBody>
          <a:bodyPr wrap="square" lIns="91438" tIns="45719" rIns="91438" bIns="45719" rtlCol="0">
            <a:spAutoFit/>
          </a:bodyPr>
          <a:lstStyle/>
          <a:p>
            <a:r>
              <a:rPr lang="ja-JP" altLang="en-US" sz="1425" b="1" dirty="0">
                <a:solidFill>
                  <a:schemeClr val="accent1"/>
                </a:solidFill>
              </a:rPr>
              <a:t>ザビエルがしたこととして正しい選択肢をすべて選びなさい</a:t>
            </a:r>
          </a:p>
        </p:txBody>
      </p:sp>
      <p:sp>
        <p:nvSpPr>
          <p:cNvPr id="13" name="テキスト ボックス 12"/>
          <p:cNvSpPr txBox="1"/>
          <p:nvPr/>
        </p:nvSpPr>
        <p:spPr>
          <a:xfrm>
            <a:off x="3266729" y="1179330"/>
            <a:ext cx="1872208" cy="969494"/>
          </a:xfrm>
          <a:prstGeom prst="rect">
            <a:avLst/>
          </a:prstGeom>
          <a:noFill/>
        </p:spPr>
        <p:txBody>
          <a:bodyPr wrap="square" lIns="91438" tIns="45719" rIns="91438" bIns="45719" rtlCol="0">
            <a:spAutoFit/>
          </a:bodyPr>
          <a:lstStyle/>
          <a:p>
            <a:r>
              <a:rPr lang="ja-JP" altLang="en-US" sz="1425" b="1" dirty="0">
                <a:solidFill>
                  <a:schemeClr val="accent1"/>
                </a:solidFill>
              </a:rPr>
              <a:t>ザビエルがしたこととして正しい選択肢をすべて選び年代の古い順に並べなさい</a:t>
            </a:r>
          </a:p>
        </p:txBody>
      </p:sp>
      <p:sp>
        <p:nvSpPr>
          <p:cNvPr id="14" name="テキスト ボックス 13"/>
          <p:cNvSpPr txBox="1"/>
          <p:nvPr/>
        </p:nvSpPr>
        <p:spPr>
          <a:xfrm>
            <a:off x="5127780" y="2348881"/>
            <a:ext cx="1872208" cy="830995"/>
          </a:xfrm>
          <a:prstGeom prst="rect">
            <a:avLst/>
          </a:prstGeom>
          <a:noFill/>
        </p:spPr>
        <p:txBody>
          <a:bodyPr wrap="square" lIns="91438" tIns="45719" rIns="91438" bIns="45719" rtlCol="0">
            <a:spAutoFit/>
          </a:bodyPr>
          <a:lstStyle/>
          <a:p>
            <a:r>
              <a:rPr lang="ja-JP" altLang="en-US" sz="1200" b="1" dirty="0">
                <a:solidFill>
                  <a:schemeClr val="accent1"/>
                </a:solidFill>
              </a:rPr>
              <a:t>キリスト教を容認した大名を一人あげ、この大名が行ったこと、その目的を</a:t>
            </a:r>
            <a:r>
              <a:rPr lang="en-US" altLang="ja-JP" sz="1200" b="1" dirty="0">
                <a:solidFill>
                  <a:schemeClr val="accent1"/>
                </a:solidFill>
              </a:rPr>
              <a:t>100</a:t>
            </a:r>
            <a:r>
              <a:rPr lang="ja-JP" altLang="en-US" sz="1200" b="1" dirty="0">
                <a:solidFill>
                  <a:schemeClr val="accent1"/>
                </a:solidFill>
              </a:rPr>
              <a:t>字以内で説明しなさい</a:t>
            </a:r>
          </a:p>
        </p:txBody>
      </p:sp>
      <p:sp>
        <p:nvSpPr>
          <p:cNvPr id="15" name="テキスト ボックス 14"/>
          <p:cNvSpPr txBox="1"/>
          <p:nvPr/>
        </p:nvSpPr>
        <p:spPr>
          <a:xfrm>
            <a:off x="5126159" y="1179330"/>
            <a:ext cx="1872208" cy="1188785"/>
          </a:xfrm>
          <a:prstGeom prst="rect">
            <a:avLst/>
          </a:prstGeom>
          <a:noFill/>
        </p:spPr>
        <p:txBody>
          <a:bodyPr wrap="square" lIns="91438" tIns="45719" rIns="91438" bIns="45719" rtlCol="0">
            <a:spAutoFit/>
          </a:bodyPr>
          <a:lstStyle/>
          <a:p>
            <a:r>
              <a:rPr lang="ja-JP" altLang="en-US" sz="1425" b="1" dirty="0">
                <a:solidFill>
                  <a:schemeClr val="accent1"/>
                </a:solidFill>
              </a:rPr>
              <a:t>キリスト教の日本伝来は、当時の日本にどのような影響を及ぼしたか、</a:t>
            </a:r>
            <a:r>
              <a:rPr lang="en-US" altLang="ja-JP" sz="1425" b="1" dirty="0">
                <a:solidFill>
                  <a:schemeClr val="accent1"/>
                </a:solidFill>
              </a:rPr>
              <a:t>200</a:t>
            </a:r>
            <a:r>
              <a:rPr lang="ja-JP" altLang="en-US" sz="1425" b="1" dirty="0">
                <a:solidFill>
                  <a:schemeClr val="accent1"/>
                </a:solidFill>
              </a:rPr>
              <a:t>字以内で説明なさい</a:t>
            </a:r>
          </a:p>
        </p:txBody>
      </p:sp>
      <p:sp>
        <p:nvSpPr>
          <p:cNvPr id="16" name="テキスト ボックス 15"/>
          <p:cNvSpPr txBox="1"/>
          <p:nvPr/>
        </p:nvSpPr>
        <p:spPr>
          <a:xfrm>
            <a:off x="6968567" y="1225495"/>
            <a:ext cx="1872208" cy="842536"/>
          </a:xfrm>
          <a:prstGeom prst="rect">
            <a:avLst/>
          </a:prstGeom>
          <a:noFill/>
        </p:spPr>
        <p:txBody>
          <a:bodyPr wrap="square" lIns="91438" tIns="45719" rIns="91438" bIns="45719" rtlCol="0">
            <a:spAutoFit/>
          </a:bodyPr>
          <a:lstStyle/>
          <a:p>
            <a:r>
              <a:rPr lang="ja-JP" altLang="en-US" sz="975" b="1" dirty="0">
                <a:solidFill>
                  <a:schemeClr val="accent1"/>
                </a:solidFill>
              </a:rPr>
              <a:t>もし、あなたが、ザビエルのように知らない土地に行って、その土地の人々に何かを広めようとする場合、どのようなことをしますか。</a:t>
            </a:r>
            <a:r>
              <a:rPr lang="en-US" altLang="ja-JP" sz="975" b="1" dirty="0">
                <a:solidFill>
                  <a:schemeClr val="accent1"/>
                </a:solidFill>
              </a:rPr>
              <a:t>600</a:t>
            </a:r>
            <a:r>
              <a:rPr lang="ja-JP" altLang="en-US" sz="975" b="1" dirty="0">
                <a:solidFill>
                  <a:schemeClr val="accent1"/>
                </a:solidFill>
              </a:rPr>
              <a:t>字以内答えなさい。</a:t>
            </a:r>
          </a:p>
        </p:txBody>
      </p:sp>
      <p:sp>
        <p:nvSpPr>
          <p:cNvPr id="17" name="テキスト ボックス 16"/>
          <p:cNvSpPr txBox="1"/>
          <p:nvPr/>
        </p:nvSpPr>
        <p:spPr>
          <a:xfrm>
            <a:off x="6997139" y="3433887"/>
            <a:ext cx="1842408" cy="1200327"/>
          </a:xfrm>
          <a:prstGeom prst="rect">
            <a:avLst/>
          </a:prstGeom>
          <a:noFill/>
        </p:spPr>
        <p:txBody>
          <a:bodyPr wrap="square" lIns="91438" tIns="45719" rIns="91438" bIns="45719" rtlCol="0">
            <a:spAutoFit/>
          </a:bodyPr>
          <a:lstStyle/>
          <a:p>
            <a:r>
              <a:rPr lang="ja-JP" altLang="en-US" sz="1200" b="1" dirty="0">
                <a:solidFill>
                  <a:schemeClr val="accent1"/>
                </a:solidFill>
              </a:rPr>
              <a:t>もし、あなたが、ザビエルの布教活動をサポートするとしたら、ザビエルに対してどのようなサポートをしますか。</a:t>
            </a:r>
            <a:r>
              <a:rPr lang="en-US" altLang="ja-JP" sz="1200" b="1" dirty="0">
                <a:solidFill>
                  <a:schemeClr val="accent1"/>
                </a:solidFill>
              </a:rPr>
              <a:t>200</a:t>
            </a:r>
            <a:r>
              <a:rPr lang="ja-JP" altLang="en-US" sz="1200" b="1" dirty="0">
                <a:solidFill>
                  <a:schemeClr val="accent1"/>
                </a:solidFill>
              </a:rPr>
              <a:t>字以内で説明しなさい。</a:t>
            </a:r>
          </a:p>
        </p:txBody>
      </p:sp>
      <p:sp>
        <p:nvSpPr>
          <p:cNvPr id="18" name="テキスト ボックス 17"/>
          <p:cNvSpPr txBox="1"/>
          <p:nvPr/>
        </p:nvSpPr>
        <p:spPr>
          <a:xfrm>
            <a:off x="6968566" y="2332063"/>
            <a:ext cx="1851096" cy="1015661"/>
          </a:xfrm>
          <a:prstGeom prst="rect">
            <a:avLst/>
          </a:prstGeom>
          <a:noFill/>
        </p:spPr>
        <p:txBody>
          <a:bodyPr wrap="square" lIns="91438" tIns="45719" rIns="91438" bIns="45719" rtlCol="0">
            <a:spAutoFit/>
          </a:bodyPr>
          <a:lstStyle/>
          <a:p>
            <a:r>
              <a:rPr lang="ja-JP" altLang="en-US" sz="1200" b="1" dirty="0">
                <a:solidFill>
                  <a:schemeClr val="accent1"/>
                </a:solidFill>
              </a:rPr>
              <a:t>もし、あなたがザビエルだとしたら、布教のために何をしますか。具体的な根拠と共に</a:t>
            </a:r>
            <a:r>
              <a:rPr lang="en-US" altLang="ja-JP" sz="1200" b="1" dirty="0">
                <a:solidFill>
                  <a:schemeClr val="accent1"/>
                </a:solidFill>
              </a:rPr>
              <a:t>400</a:t>
            </a:r>
            <a:r>
              <a:rPr lang="ja-JP" altLang="en-US" sz="1200" b="1" dirty="0">
                <a:solidFill>
                  <a:schemeClr val="accent1"/>
                </a:solidFill>
              </a:rPr>
              <a:t>字以内で説明しなさい。</a:t>
            </a:r>
          </a:p>
        </p:txBody>
      </p:sp>
      <p:grpSp>
        <p:nvGrpSpPr>
          <p:cNvPr id="19" name="グループ化 18">
            <a:extLst>
              <a:ext uri="{FF2B5EF4-FFF2-40B4-BE49-F238E27FC236}">
                <a16:creationId xmlns:a16="http://schemas.microsoft.com/office/drawing/2014/main" id="{2880F62D-64D7-4A80-B726-A8F14153C303}"/>
              </a:ext>
            </a:extLst>
          </p:cNvPr>
          <p:cNvGrpSpPr/>
          <p:nvPr/>
        </p:nvGrpSpPr>
        <p:grpSpPr>
          <a:xfrm>
            <a:off x="0" y="301979"/>
            <a:ext cx="9144000" cy="695459"/>
            <a:chOff x="0" y="0"/>
            <a:chExt cx="12192000" cy="927279"/>
          </a:xfrm>
        </p:grpSpPr>
        <p:sp>
          <p:nvSpPr>
            <p:cNvPr id="20" name="正方形/長方形 19">
              <a:extLst>
                <a:ext uri="{FF2B5EF4-FFF2-40B4-BE49-F238E27FC236}">
                  <a16:creationId xmlns:a16="http://schemas.microsoft.com/office/drawing/2014/main" id="{38F5B17E-8F84-4E0D-AAC5-7019192485F5}"/>
                </a:ext>
              </a:extLst>
            </p:cNvPr>
            <p:cNvSpPr/>
            <p:nvPr/>
          </p:nvSpPr>
          <p:spPr>
            <a:xfrm>
              <a:off x="0" y="0"/>
              <a:ext cx="12192000" cy="927279"/>
            </a:xfrm>
            <a:prstGeom prst="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21" name="タイトル 1">
              <a:extLst>
                <a:ext uri="{FF2B5EF4-FFF2-40B4-BE49-F238E27FC236}">
                  <a16:creationId xmlns:a16="http://schemas.microsoft.com/office/drawing/2014/main" id="{AC909D0F-C91F-4219-B5F5-5DA91D05E91F}"/>
                </a:ext>
              </a:extLst>
            </p:cNvPr>
            <p:cNvSpPr txBox="1">
              <a:spLocks/>
            </p:cNvSpPr>
            <p:nvPr/>
          </p:nvSpPr>
          <p:spPr>
            <a:xfrm>
              <a:off x="157163" y="144682"/>
              <a:ext cx="11670769" cy="55379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300" dirty="0">
                  <a:solidFill>
                    <a:srgbClr val="FF00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思考コード</a:t>
              </a:r>
            </a:p>
          </p:txBody>
        </p:sp>
        <p:sp>
          <p:nvSpPr>
            <p:cNvPr id="22" name="タイトル 1">
              <a:extLst>
                <a:ext uri="{FF2B5EF4-FFF2-40B4-BE49-F238E27FC236}">
                  <a16:creationId xmlns:a16="http://schemas.microsoft.com/office/drawing/2014/main" id="{D0318006-F780-411B-B8C2-FFDFA5DCD2F4}"/>
                </a:ext>
              </a:extLst>
            </p:cNvPr>
            <p:cNvSpPr txBox="1">
              <a:spLocks/>
            </p:cNvSpPr>
            <p:nvPr/>
          </p:nvSpPr>
          <p:spPr>
            <a:xfrm>
              <a:off x="157163" y="186743"/>
              <a:ext cx="11670769" cy="55379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endParaRPr lang="ja-JP" altLang="en-US" sz="3300" dirty="0">
                <a:solidFill>
                  <a:srgbClr val="FF00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p:txBody>
        </p:sp>
      </p:grpSp>
    </p:spTree>
    <p:extLst>
      <p:ext uri="{BB962C8B-B14F-4D97-AF65-F5344CB8AC3E}">
        <p14:creationId xmlns:p14="http://schemas.microsoft.com/office/powerpoint/2010/main" val="1054084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2641546-6703-4402-930A-DB0E888C5A7B}"/>
              </a:ext>
            </a:extLst>
          </p:cNvPr>
          <p:cNvPicPr>
            <a:picLocks noChangeAspect="1"/>
          </p:cNvPicPr>
          <p:nvPr/>
        </p:nvPicPr>
        <p:blipFill>
          <a:blip r:embed="rId2"/>
          <a:stretch>
            <a:fillRect/>
          </a:stretch>
        </p:blipFill>
        <p:spPr>
          <a:xfrm>
            <a:off x="0" y="217227"/>
            <a:ext cx="9144000" cy="6423546"/>
          </a:xfrm>
          <a:prstGeom prst="rect">
            <a:avLst/>
          </a:prstGeom>
        </p:spPr>
      </p:pic>
      <p:sp>
        <p:nvSpPr>
          <p:cNvPr id="4" name="正方形/長方形 3">
            <a:extLst>
              <a:ext uri="{FF2B5EF4-FFF2-40B4-BE49-F238E27FC236}">
                <a16:creationId xmlns:a16="http://schemas.microsoft.com/office/drawing/2014/main" id="{EAEAD872-769E-4248-810C-9C3C40B9B250}"/>
              </a:ext>
            </a:extLst>
          </p:cNvPr>
          <p:cNvSpPr/>
          <p:nvPr/>
        </p:nvSpPr>
        <p:spPr>
          <a:xfrm>
            <a:off x="6471122" y="32561"/>
            <a:ext cx="2492990" cy="369332"/>
          </a:xfrm>
          <a:prstGeom prst="rect">
            <a:avLst/>
          </a:prstGeom>
          <a:noFill/>
        </p:spPr>
        <p:txBody>
          <a:bodyPr wrap="none" lIns="91440" tIns="45720" rIns="91440" bIns="45720">
            <a:spAutoFit/>
          </a:bodyPr>
          <a:lstStyle/>
          <a:p>
            <a:pPr algn="ctr"/>
            <a:r>
              <a:rPr lang="ja-JP" altLang="en-US" b="0" cap="none" spc="0" dirty="0">
                <a:ln w="0"/>
                <a:solidFill>
                  <a:srgbClr val="1D337A"/>
                </a:solidFill>
                <a:effectLst>
                  <a:outerShdw blurRad="38100" dist="19050" dir="2700000" algn="tl" rotWithShape="0">
                    <a:schemeClr val="dk1">
                      <a:alpha val="40000"/>
                    </a:schemeClr>
                  </a:outerShdw>
                </a:effectLst>
                <a:latin typeface="UD デジタル 教科書体 N-B" panose="02020700000000000000" pitchFamily="17" charset="-128"/>
                <a:ea typeface="UD デジタル 教科書体 N-B" panose="02020700000000000000" pitchFamily="17" charset="-128"/>
              </a:rPr>
              <a:t>「あすがく」帳票見本</a:t>
            </a:r>
            <a:endParaRPr lang="en-US" altLang="ja-JP" b="0" cap="none" spc="0" dirty="0">
              <a:ln w="0"/>
              <a:solidFill>
                <a:srgbClr val="1D337A"/>
              </a:solidFill>
              <a:effectLst>
                <a:outerShdw blurRad="38100" dist="19050" dir="2700000" algn="tl" rotWithShape="0">
                  <a:schemeClr val="dk1">
                    <a:alpha val="40000"/>
                  </a:schemeClr>
                </a:outerShdw>
              </a:effectLst>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3937993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BA0A8AE-E662-41BC-95CE-4612BE8C636F}"/>
              </a:ext>
            </a:extLst>
          </p:cNvPr>
          <p:cNvPicPr>
            <a:picLocks noChangeAspect="1"/>
          </p:cNvPicPr>
          <p:nvPr/>
        </p:nvPicPr>
        <p:blipFill>
          <a:blip r:embed="rId2"/>
          <a:stretch>
            <a:fillRect/>
          </a:stretch>
        </p:blipFill>
        <p:spPr>
          <a:xfrm>
            <a:off x="226736" y="1151466"/>
            <a:ext cx="8229600" cy="5080000"/>
          </a:xfrm>
          <a:prstGeom prst="rect">
            <a:avLst/>
          </a:prstGeom>
        </p:spPr>
      </p:pic>
      <p:sp>
        <p:nvSpPr>
          <p:cNvPr id="4" name="正方形/長方形 3">
            <a:extLst>
              <a:ext uri="{FF2B5EF4-FFF2-40B4-BE49-F238E27FC236}">
                <a16:creationId xmlns:a16="http://schemas.microsoft.com/office/drawing/2014/main" id="{D683405A-1B79-4D10-A490-05C2176F595F}"/>
              </a:ext>
            </a:extLst>
          </p:cNvPr>
          <p:cNvSpPr/>
          <p:nvPr/>
        </p:nvSpPr>
        <p:spPr>
          <a:xfrm>
            <a:off x="538599" y="334146"/>
            <a:ext cx="4288353" cy="584775"/>
          </a:xfrm>
          <a:prstGeom prst="rect">
            <a:avLst/>
          </a:prstGeom>
          <a:noFill/>
        </p:spPr>
        <p:txBody>
          <a:bodyPr wrap="none" lIns="91440" tIns="45720" rIns="91440" bIns="45720">
            <a:spAutoFit/>
          </a:bodyPr>
          <a:lstStyle/>
          <a:p>
            <a:pPr algn="ctr"/>
            <a:r>
              <a:rPr lang="ja-JP" altLang="en-US" sz="3200" b="0" cap="none" spc="0" dirty="0">
                <a:ln w="0"/>
                <a:solidFill>
                  <a:srgbClr val="1D337A"/>
                </a:solidFill>
                <a:effectLst>
                  <a:outerShdw blurRad="38100" dist="19050" dir="2700000" algn="tl" rotWithShape="0">
                    <a:schemeClr val="dk1">
                      <a:alpha val="40000"/>
                    </a:schemeClr>
                  </a:outerShdw>
                </a:effectLst>
                <a:latin typeface="UD デジタル 教科書体 N-B" panose="02020700000000000000" pitchFamily="17" charset="-128"/>
                <a:ea typeface="UD デジタル 教科書体 N-B" panose="02020700000000000000" pitchFamily="17" charset="-128"/>
              </a:rPr>
              <a:t>総合学力向上のために</a:t>
            </a:r>
            <a:endParaRPr lang="en-US" altLang="ja-JP" sz="3200" b="0" cap="none" spc="0" dirty="0">
              <a:ln w="0"/>
              <a:solidFill>
                <a:srgbClr val="1D337A"/>
              </a:solidFill>
              <a:effectLst>
                <a:outerShdw blurRad="38100" dist="19050" dir="2700000" algn="tl" rotWithShape="0">
                  <a:schemeClr val="dk1">
                    <a:alpha val="40000"/>
                  </a:schemeClr>
                </a:outerShdw>
              </a:effectLst>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4107660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3E8BBA6-2D35-4D30-A9A5-12F459CA3410}"/>
              </a:ext>
            </a:extLst>
          </p:cNvPr>
          <p:cNvPicPr>
            <a:picLocks noChangeAspect="1"/>
          </p:cNvPicPr>
          <p:nvPr/>
        </p:nvPicPr>
        <p:blipFill>
          <a:blip r:embed="rId2"/>
          <a:stretch>
            <a:fillRect/>
          </a:stretch>
        </p:blipFill>
        <p:spPr>
          <a:xfrm>
            <a:off x="0" y="121795"/>
            <a:ext cx="9144000" cy="6614410"/>
          </a:xfrm>
          <a:prstGeom prst="rect">
            <a:avLst/>
          </a:prstGeom>
        </p:spPr>
      </p:pic>
    </p:spTree>
    <p:extLst>
      <p:ext uri="{BB962C8B-B14F-4D97-AF65-F5344CB8AC3E}">
        <p14:creationId xmlns:p14="http://schemas.microsoft.com/office/powerpoint/2010/main" val="2172277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4CD0E6-2C34-4590-82A9-EA0D45697440}"/>
              </a:ext>
            </a:extLst>
          </p:cNvPr>
          <p:cNvSpPr>
            <a:spLocks noGrp="1"/>
          </p:cNvSpPr>
          <p:nvPr>
            <p:ph type="title"/>
          </p:nvPr>
        </p:nvSpPr>
        <p:spPr>
          <a:xfrm>
            <a:off x="0" y="1669367"/>
            <a:ext cx="9144000" cy="1910638"/>
          </a:xfrm>
        </p:spPr>
        <p:txBody>
          <a:bodyPr>
            <a:noAutofit/>
          </a:bodyPr>
          <a:lstStyle/>
          <a:p>
            <a:pPr algn="ctr"/>
            <a:r>
              <a:rPr lang="ja-JP" altLang="en-US" sz="3200" b="1" dirty="0">
                <a:solidFill>
                  <a:srgbClr val="1D3366"/>
                </a:solidFill>
                <a:latin typeface="游ゴシック" panose="020B0400000000000000" pitchFamily="50" charset="-128"/>
                <a:ea typeface="游ゴシック" panose="020B0400000000000000" pitchFamily="50" charset="-128"/>
              </a:rPr>
              <a:t>お問い合わせ</a:t>
            </a:r>
            <a:br>
              <a:rPr lang="en-US" altLang="ja-JP" sz="3200" b="1" dirty="0">
                <a:solidFill>
                  <a:srgbClr val="1D3366"/>
                </a:solidFill>
                <a:latin typeface="游ゴシック" panose="020B0400000000000000" pitchFamily="50" charset="-128"/>
                <a:ea typeface="游ゴシック" panose="020B0400000000000000" pitchFamily="50" charset="-128"/>
              </a:rPr>
            </a:br>
            <a:br>
              <a:rPr lang="en-US" altLang="ja-JP" sz="3200" b="1" dirty="0">
                <a:solidFill>
                  <a:srgbClr val="1D3366"/>
                </a:solidFill>
                <a:latin typeface="游ゴシック" panose="020B0400000000000000" pitchFamily="50" charset="-128"/>
                <a:ea typeface="游ゴシック" panose="020B0400000000000000" pitchFamily="50" charset="-128"/>
              </a:rPr>
            </a:br>
            <a:r>
              <a:rPr lang="en-US" altLang="ja-JP" sz="3200" b="1" dirty="0">
                <a:solidFill>
                  <a:srgbClr val="1D3366"/>
                </a:solidFill>
                <a:latin typeface="游ゴシック" panose="020B0400000000000000" pitchFamily="50" charset="-128"/>
                <a:ea typeface="游ゴシック" panose="020B0400000000000000" pitchFamily="50" charset="-128"/>
              </a:rPr>
              <a:t>(</a:t>
            </a:r>
            <a:r>
              <a:rPr lang="ja-JP" altLang="en-US" sz="3200" b="1" dirty="0">
                <a:solidFill>
                  <a:srgbClr val="1D3366"/>
                </a:solidFill>
                <a:latin typeface="游ゴシック" panose="020B0400000000000000" pitchFamily="50" charset="-128"/>
                <a:ea typeface="游ゴシック" panose="020B0400000000000000" pitchFamily="50" charset="-128"/>
              </a:rPr>
              <a:t>一社）教育アライアンスネットワーク  </a:t>
            </a:r>
            <a:br>
              <a:rPr lang="en-US" altLang="ja-JP" sz="3200" b="1" dirty="0">
                <a:solidFill>
                  <a:srgbClr val="1D3366"/>
                </a:solidFill>
                <a:latin typeface="游ゴシック" panose="020B0400000000000000" pitchFamily="50" charset="-128"/>
                <a:ea typeface="游ゴシック" panose="020B0400000000000000" pitchFamily="50" charset="-128"/>
              </a:rPr>
            </a:br>
            <a:r>
              <a:rPr lang="ja-JP" altLang="en-US" sz="3200" b="1" dirty="0">
                <a:solidFill>
                  <a:srgbClr val="1D3366"/>
                </a:solidFill>
                <a:latin typeface="游ゴシック" panose="020B0400000000000000" pitchFamily="50" charset="-128"/>
                <a:ea typeface="游ゴシック" panose="020B0400000000000000" pitchFamily="50" charset="-128"/>
              </a:rPr>
              <a:t>　　　　　</a:t>
            </a:r>
            <a:r>
              <a:rPr lang="en-US" altLang="ja-JP" sz="3200" b="1" dirty="0">
                <a:solidFill>
                  <a:srgbClr val="1D3366"/>
                </a:solidFill>
                <a:latin typeface="游ゴシック" panose="020B0400000000000000" pitchFamily="50" charset="-128"/>
                <a:ea typeface="游ゴシック" panose="020B0400000000000000" pitchFamily="50" charset="-128"/>
              </a:rPr>
              <a:t>NEA </a:t>
            </a:r>
            <a:r>
              <a:rPr lang="ja-JP" altLang="en-US" sz="2400" b="1" dirty="0">
                <a:solidFill>
                  <a:srgbClr val="1D3366"/>
                </a:solidFill>
                <a:latin typeface="游ゴシック" panose="020B0400000000000000" pitchFamily="50" charset="-128"/>
                <a:ea typeface="游ゴシック" panose="020B0400000000000000" pitchFamily="50" charset="-128"/>
              </a:rPr>
              <a:t>（</a:t>
            </a:r>
            <a:r>
              <a:rPr lang="en-US" altLang="ja-JP" sz="2400" b="1" dirty="0">
                <a:solidFill>
                  <a:srgbClr val="1D3366"/>
                </a:solidFill>
                <a:latin typeface="游ゴシック" panose="020B0400000000000000" pitchFamily="50" charset="-128"/>
                <a:ea typeface="游ゴシック" panose="020B0400000000000000" pitchFamily="50" charset="-128"/>
              </a:rPr>
              <a:t>Networks of educational Alliance)</a:t>
            </a:r>
            <a:endParaRPr kumimoji="1" lang="ja-JP" altLang="en-US" sz="3200" b="1" dirty="0">
              <a:solidFill>
                <a:srgbClr val="1D3366"/>
              </a:solidFill>
              <a:latin typeface="游ゴシック" panose="020B0400000000000000" pitchFamily="50" charset="-128"/>
              <a:ea typeface="游ゴシック" panose="020B0400000000000000" pitchFamily="50" charset="-128"/>
            </a:endParaRPr>
          </a:p>
        </p:txBody>
      </p:sp>
      <p:sp>
        <p:nvSpPr>
          <p:cNvPr id="4" name="フッター プレースホルダー 3">
            <a:extLst>
              <a:ext uri="{FF2B5EF4-FFF2-40B4-BE49-F238E27FC236}">
                <a16:creationId xmlns:a16="http://schemas.microsoft.com/office/drawing/2014/main" id="{B8CB01F7-5959-4A1F-BFF4-B78613159857}"/>
              </a:ext>
            </a:extLst>
          </p:cNvPr>
          <p:cNvSpPr>
            <a:spLocks noGrp="1"/>
          </p:cNvSpPr>
          <p:nvPr>
            <p:ph type="ftr" sz="quarter" idx="11"/>
          </p:nvPr>
        </p:nvSpPr>
        <p:spPr/>
        <p:txBody>
          <a:bodyPr/>
          <a:lstStyle/>
          <a:p>
            <a:r>
              <a:rPr kumimoji="1" lang="en-US" altLang="ja-JP"/>
              <a:t>©Networks of Educational Alliance(NEA)2020</a:t>
            </a:r>
            <a:endParaRPr kumimoji="1" lang="ja-JP" altLang="en-US"/>
          </a:p>
        </p:txBody>
      </p:sp>
      <p:sp>
        <p:nvSpPr>
          <p:cNvPr id="6" name="タイトル 1">
            <a:extLst>
              <a:ext uri="{FF2B5EF4-FFF2-40B4-BE49-F238E27FC236}">
                <a16:creationId xmlns:a16="http://schemas.microsoft.com/office/drawing/2014/main" id="{1888FD59-F149-4A52-9D4E-E3E365847CDA}"/>
              </a:ext>
            </a:extLst>
          </p:cNvPr>
          <p:cNvSpPr txBox="1">
            <a:spLocks/>
          </p:cNvSpPr>
          <p:nvPr/>
        </p:nvSpPr>
        <p:spPr>
          <a:xfrm>
            <a:off x="-488293" y="3881882"/>
            <a:ext cx="8378872" cy="274547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en-US" altLang="ja-JP" sz="3200" b="1" dirty="0">
                <a:solidFill>
                  <a:srgbClr val="1D3366"/>
                </a:solidFill>
                <a:latin typeface="游ゴシック" panose="020B0400000000000000" pitchFamily="50" charset="-128"/>
                <a:ea typeface="游ゴシック" panose="020B0400000000000000" pitchFamily="50" charset="-128"/>
              </a:rPr>
              <a:t>Mail: </a:t>
            </a:r>
            <a:r>
              <a:rPr lang="en-US" altLang="ja-JP" sz="3200" b="1" dirty="0">
                <a:solidFill>
                  <a:srgbClr val="1D3366"/>
                </a:solidFill>
                <a:latin typeface="游ゴシック" panose="020B0400000000000000" pitchFamily="50" charset="-128"/>
                <a:ea typeface="游ゴシック" panose="020B0400000000000000" pitchFamily="50" charset="-128"/>
                <a:hlinkClick r:id="rId2"/>
              </a:rPr>
              <a:t>info@n-ea.jp</a:t>
            </a:r>
            <a:endParaRPr lang="en-US" altLang="ja-JP" sz="3200" b="1" dirty="0">
              <a:solidFill>
                <a:srgbClr val="1D3366"/>
              </a:solidFill>
              <a:latin typeface="游ゴシック" panose="020B0400000000000000" pitchFamily="50" charset="-128"/>
              <a:ea typeface="游ゴシック" panose="020B0400000000000000" pitchFamily="50" charset="-128"/>
            </a:endParaRPr>
          </a:p>
          <a:p>
            <a:pPr algn="ctr"/>
            <a:r>
              <a:rPr lang="en-US" altLang="ja-JP" sz="3200" b="1" dirty="0">
                <a:solidFill>
                  <a:srgbClr val="1D3366"/>
                </a:solidFill>
                <a:latin typeface="游ゴシック" panose="020B0400000000000000" pitchFamily="50" charset="-128"/>
                <a:ea typeface="游ゴシック" panose="020B0400000000000000" pitchFamily="50" charset="-128"/>
                <a:hlinkClick r:id="rId3"/>
              </a:rPr>
              <a:t>Tel:03-6431-1311</a:t>
            </a:r>
            <a:endParaRPr lang="en-US" altLang="ja-JP" sz="3200" b="1" dirty="0">
              <a:solidFill>
                <a:srgbClr val="1D3366"/>
              </a:solidFill>
              <a:latin typeface="游ゴシック" panose="020B0400000000000000" pitchFamily="50" charset="-128"/>
              <a:ea typeface="游ゴシック" panose="020B0400000000000000" pitchFamily="50" charset="-128"/>
            </a:endParaRPr>
          </a:p>
          <a:p>
            <a:pPr algn="ctr"/>
            <a:r>
              <a:rPr lang="en-US" altLang="ja-JP" sz="3200" b="1" dirty="0">
                <a:solidFill>
                  <a:srgbClr val="1D3366"/>
                </a:solidFill>
                <a:latin typeface="游ゴシック" panose="020B0400000000000000" pitchFamily="50" charset="-128"/>
                <a:ea typeface="游ゴシック" panose="020B0400000000000000" pitchFamily="50" charset="-128"/>
                <a:hlinkClick r:id="rId4"/>
              </a:rPr>
              <a:t>URL:https://www.n-ea.jp/</a:t>
            </a:r>
            <a:endParaRPr lang="en-US" altLang="ja-JP" sz="3200" b="1" dirty="0">
              <a:solidFill>
                <a:srgbClr val="1D3366"/>
              </a:solidFill>
              <a:latin typeface="游ゴシック" panose="020B0400000000000000" pitchFamily="50" charset="-128"/>
              <a:ea typeface="游ゴシック" panose="020B0400000000000000" pitchFamily="50" charset="-128"/>
            </a:endParaRPr>
          </a:p>
          <a:p>
            <a:pPr algn="ctr"/>
            <a:endParaRPr lang="en-US" altLang="ja-JP" sz="3200" b="1" dirty="0">
              <a:solidFill>
                <a:srgbClr val="1D3366"/>
              </a:solidFill>
              <a:latin typeface="游ゴシック" panose="020B0400000000000000" pitchFamily="50" charset="-128"/>
              <a:ea typeface="游ゴシック" panose="020B0400000000000000" pitchFamily="50" charset="-128"/>
            </a:endParaRPr>
          </a:p>
          <a:p>
            <a:pPr algn="ctr"/>
            <a:endParaRPr lang="ja-JP" altLang="en-US" sz="3200" b="1" dirty="0">
              <a:solidFill>
                <a:srgbClr val="1D3366"/>
              </a:solidFill>
              <a:latin typeface="游ゴシック" panose="020B0400000000000000" pitchFamily="50" charset="-128"/>
              <a:ea typeface="游ゴシック" panose="020B0400000000000000" pitchFamily="50" charset="-128"/>
            </a:endParaRPr>
          </a:p>
        </p:txBody>
      </p:sp>
      <p:sp>
        <p:nvSpPr>
          <p:cNvPr id="7" name="タイトル 1">
            <a:extLst>
              <a:ext uri="{FF2B5EF4-FFF2-40B4-BE49-F238E27FC236}">
                <a16:creationId xmlns:a16="http://schemas.microsoft.com/office/drawing/2014/main" id="{9BD44C3B-0CE6-427A-A357-E8340DB5DBED}"/>
              </a:ext>
            </a:extLst>
          </p:cNvPr>
          <p:cNvSpPr txBox="1">
            <a:spLocks/>
          </p:cNvSpPr>
          <p:nvPr/>
        </p:nvSpPr>
        <p:spPr>
          <a:xfrm>
            <a:off x="382564" y="230643"/>
            <a:ext cx="8378872" cy="136456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000" b="1" dirty="0">
                <a:solidFill>
                  <a:srgbClr val="1D3366"/>
                </a:solidFill>
                <a:latin typeface="游ゴシック" panose="020B0400000000000000" pitchFamily="50" charset="-128"/>
                <a:ea typeface="游ゴシック" panose="020B0400000000000000" pitchFamily="50" charset="-128"/>
              </a:rPr>
              <a:t>ご清聴ありがとうございます</a:t>
            </a:r>
          </a:p>
        </p:txBody>
      </p:sp>
      <p:pic>
        <p:nvPicPr>
          <p:cNvPr id="8" name="図 7">
            <a:extLst>
              <a:ext uri="{FF2B5EF4-FFF2-40B4-BE49-F238E27FC236}">
                <a16:creationId xmlns:a16="http://schemas.microsoft.com/office/drawing/2014/main" id="{87308760-92C0-4865-9109-C7D2270795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5097" y="3956039"/>
            <a:ext cx="1670253" cy="1670253"/>
          </a:xfrm>
          <a:prstGeom prst="rect">
            <a:avLst/>
          </a:prstGeom>
          <a:ln>
            <a:solidFill>
              <a:srgbClr val="1D3366"/>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36528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4D6A220B-8ED2-48FE-87B2-BA8CCE7FA6A7}"/>
              </a:ext>
            </a:extLst>
          </p:cNvPr>
          <p:cNvGrpSpPr/>
          <p:nvPr/>
        </p:nvGrpSpPr>
        <p:grpSpPr>
          <a:xfrm>
            <a:off x="1640048" y="246413"/>
            <a:ext cx="6389512" cy="6543304"/>
            <a:chOff x="1377244" y="246413"/>
            <a:chExt cx="6389512" cy="6543304"/>
          </a:xfrm>
        </p:grpSpPr>
        <p:pic>
          <p:nvPicPr>
            <p:cNvPr id="2" name="図 1">
              <a:extLst>
                <a:ext uri="{FF2B5EF4-FFF2-40B4-BE49-F238E27FC236}">
                  <a16:creationId xmlns:a16="http://schemas.microsoft.com/office/drawing/2014/main" id="{911627FD-3C61-4AB9-8E0A-7DF6EA263242}"/>
                </a:ext>
              </a:extLst>
            </p:cNvPr>
            <p:cNvPicPr>
              <a:picLocks noChangeAspect="1"/>
            </p:cNvPicPr>
            <p:nvPr/>
          </p:nvPicPr>
          <p:blipFill>
            <a:blip r:embed="rId2"/>
            <a:stretch>
              <a:fillRect/>
            </a:stretch>
          </p:blipFill>
          <p:spPr>
            <a:xfrm>
              <a:off x="1546578" y="246413"/>
              <a:ext cx="6220178" cy="6543304"/>
            </a:xfrm>
            <a:prstGeom prst="rect">
              <a:avLst/>
            </a:prstGeom>
          </p:spPr>
        </p:pic>
        <p:sp>
          <p:nvSpPr>
            <p:cNvPr id="6" name="正方形/長方形 5">
              <a:extLst>
                <a:ext uri="{FF2B5EF4-FFF2-40B4-BE49-F238E27FC236}">
                  <a16:creationId xmlns:a16="http://schemas.microsoft.com/office/drawing/2014/main" id="{6A8FFF10-5154-42E2-B3F4-2B9CBAFB1ACD}"/>
                </a:ext>
              </a:extLst>
            </p:cNvPr>
            <p:cNvSpPr/>
            <p:nvPr/>
          </p:nvSpPr>
          <p:spPr>
            <a:xfrm>
              <a:off x="1377244" y="2641600"/>
              <a:ext cx="1580445" cy="666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9" name="図 8">
            <a:extLst>
              <a:ext uri="{FF2B5EF4-FFF2-40B4-BE49-F238E27FC236}">
                <a16:creationId xmlns:a16="http://schemas.microsoft.com/office/drawing/2014/main" id="{5A97E144-8E52-4123-917A-45BF82C594EA}"/>
              </a:ext>
            </a:extLst>
          </p:cNvPr>
          <p:cNvPicPr>
            <a:picLocks noChangeAspect="1"/>
          </p:cNvPicPr>
          <p:nvPr/>
        </p:nvPicPr>
        <p:blipFill>
          <a:blip r:embed="rId3"/>
          <a:stretch>
            <a:fillRect/>
          </a:stretch>
        </p:blipFill>
        <p:spPr>
          <a:xfrm>
            <a:off x="6315015" y="5713461"/>
            <a:ext cx="2564814" cy="989574"/>
          </a:xfrm>
          <a:prstGeom prst="rect">
            <a:avLst/>
          </a:prstGeom>
        </p:spPr>
      </p:pic>
      <p:sp>
        <p:nvSpPr>
          <p:cNvPr id="10" name="正方形/長方形 9">
            <a:extLst>
              <a:ext uri="{FF2B5EF4-FFF2-40B4-BE49-F238E27FC236}">
                <a16:creationId xmlns:a16="http://schemas.microsoft.com/office/drawing/2014/main" id="{260C145D-4991-4381-B2C5-CE158456B975}"/>
              </a:ext>
            </a:extLst>
          </p:cNvPr>
          <p:cNvSpPr/>
          <p:nvPr/>
        </p:nvSpPr>
        <p:spPr>
          <a:xfrm>
            <a:off x="93907" y="246413"/>
            <a:ext cx="4801314" cy="461665"/>
          </a:xfrm>
          <a:prstGeom prst="rect">
            <a:avLst/>
          </a:prstGeom>
          <a:noFill/>
        </p:spPr>
        <p:txBody>
          <a:bodyPr wrap="none" lIns="91440" tIns="45720" rIns="91440" bIns="45720">
            <a:spAutoFit/>
          </a:bodyPr>
          <a:lstStyle/>
          <a:p>
            <a:pPr algn="ctr"/>
            <a:r>
              <a:rPr lang="ja-JP" altLang="en-US" sz="2400" b="0" cap="none" spc="0" dirty="0">
                <a:ln w="0"/>
                <a:solidFill>
                  <a:srgbClr val="1D3366"/>
                </a:solidFill>
                <a:effectLst>
                  <a:outerShdw blurRad="38100" dist="19050" dir="2700000" algn="tl" rotWithShape="0">
                    <a:schemeClr val="dk1">
                      <a:alpha val="40000"/>
                    </a:schemeClr>
                  </a:outerShdw>
                </a:effectLst>
                <a:latin typeface="UD デジタル 教科書体 N-B" panose="02020700000000000000" pitchFamily="17" charset="-128"/>
                <a:ea typeface="UD デジタル 教科書体 N-B" panose="02020700000000000000" pitchFamily="17" charset="-128"/>
              </a:rPr>
              <a:t>この日本地図は何を示してるか？</a:t>
            </a:r>
          </a:p>
        </p:txBody>
      </p:sp>
      <p:sp>
        <p:nvSpPr>
          <p:cNvPr id="8" name="タイトル 6">
            <a:extLst>
              <a:ext uri="{FF2B5EF4-FFF2-40B4-BE49-F238E27FC236}">
                <a16:creationId xmlns:a16="http://schemas.microsoft.com/office/drawing/2014/main" id="{0A83DE2F-4BE0-4D79-B546-4D253F014E80}"/>
              </a:ext>
            </a:extLst>
          </p:cNvPr>
          <p:cNvSpPr>
            <a:spLocks noGrp="1"/>
          </p:cNvSpPr>
          <p:nvPr>
            <p:ph type="title"/>
          </p:nvPr>
        </p:nvSpPr>
        <p:spPr>
          <a:xfrm>
            <a:off x="93907" y="1068371"/>
            <a:ext cx="4031873" cy="650691"/>
          </a:xfrm>
          <a:prstGeom prst="rect">
            <a:avLst/>
          </a:prstGeom>
          <a:noFill/>
        </p:spPr>
        <p:txBody>
          <a:bodyPr wrap="none" lIns="91440" tIns="45720" rIns="91440" bIns="45720">
            <a:spAutoFit/>
          </a:bodyPr>
          <a:lstStyle/>
          <a:p>
            <a:pPr algn="ctr"/>
            <a:r>
              <a:rPr lang="ja-JP" altLang="en-US" sz="2000" b="0" cap="none" spc="0" dirty="0">
                <a:ln w="0"/>
                <a:solidFill>
                  <a:srgbClr val="A9162C"/>
                </a:solidFill>
                <a:effectLst>
                  <a:outerShdw blurRad="38100" dist="19050" dir="2700000" algn="tl" rotWithShape="0">
                    <a:schemeClr val="dk1">
                      <a:alpha val="40000"/>
                    </a:schemeClr>
                  </a:outerShdw>
                </a:effectLst>
                <a:latin typeface="UD デジタル 教科書体 NP-B" panose="02020700000000000000" pitchFamily="18" charset="-128"/>
                <a:ea typeface="UD デジタル 教科書体 NP-B" panose="02020700000000000000" pitchFamily="18" charset="-128"/>
              </a:rPr>
              <a:t>日本を変えた新幹線</a:t>
            </a:r>
            <a:br>
              <a:rPr lang="en-US" altLang="ja-JP" sz="2000" b="0" cap="none" spc="0" dirty="0">
                <a:ln w="0"/>
                <a:solidFill>
                  <a:srgbClr val="A9162C"/>
                </a:solidFill>
                <a:effectLst>
                  <a:outerShdw blurRad="38100" dist="19050" dir="2700000" algn="tl" rotWithShape="0">
                    <a:schemeClr val="dk1">
                      <a:alpha val="40000"/>
                    </a:schemeClr>
                  </a:outerShdw>
                </a:effectLst>
                <a:latin typeface="UD デジタル 教科書体 NP-B" panose="02020700000000000000" pitchFamily="18" charset="-128"/>
                <a:ea typeface="UD デジタル 教科書体 NP-B" panose="02020700000000000000" pitchFamily="18" charset="-128"/>
              </a:rPr>
            </a:br>
            <a:r>
              <a:rPr lang="ja-JP" altLang="en-US" sz="2000" b="0" cap="none" spc="0" dirty="0">
                <a:ln w="0"/>
                <a:solidFill>
                  <a:srgbClr val="A9162C"/>
                </a:solidFill>
                <a:effectLst>
                  <a:outerShdw blurRad="38100" dist="19050" dir="2700000" algn="tl" rotWithShape="0">
                    <a:schemeClr val="dk1">
                      <a:alpha val="40000"/>
                    </a:schemeClr>
                  </a:outerShdw>
                </a:effectLst>
                <a:latin typeface="UD デジタル 教科書体 NP-B" panose="02020700000000000000" pitchFamily="18" charset="-128"/>
                <a:ea typeface="UD デジタル 教科書体 NP-B" panose="02020700000000000000" pitchFamily="18" charset="-128"/>
              </a:rPr>
              <a:t>～ビジュアルで振り返る半世紀～</a:t>
            </a:r>
            <a:endParaRPr lang="en-US" altLang="ja-JP" sz="2000" b="0" cap="none" spc="0" dirty="0">
              <a:ln w="0"/>
              <a:solidFill>
                <a:srgbClr val="A9162C"/>
              </a:solidFill>
              <a:effectLst>
                <a:outerShdw blurRad="38100" dist="19050" dir="2700000" algn="tl" rotWithShape="0">
                  <a:schemeClr val="dk1">
                    <a:alpha val="40000"/>
                  </a:schemeClr>
                </a:outerShdw>
              </a:effectLst>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a:extLst>
              <a:ext uri="{FF2B5EF4-FFF2-40B4-BE49-F238E27FC236}">
                <a16:creationId xmlns:a16="http://schemas.microsoft.com/office/drawing/2014/main" id="{B1377AFF-7646-4F7A-89C8-72FA22676A93}"/>
              </a:ext>
            </a:extLst>
          </p:cNvPr>
          <p:cNvSpPr txBox="1"/>
          <p:nvPr/>
        </p:nvSpPr>
        <p:spPr>
          <a:xfrm>
            <a:off x="546752" y="1822478"/>
            <a:ext cx="2907169" cy="523220"/>
          </a:xfrm>
          <a:prstGeom prst="rect">
            <a:avLst/>
          </a:prstGeom>
          <a:noFill/>
        </p:spPr>
        <p:txBody>
          <a:bodyPr wrap="square">
            <a:spAutoFit/>
          </a:bodyPr>
          <a:lstStyle/>
          <a:p>
            <a:r>
              <a:rPr lang="en-US" altLang="ja-JP" sz="1400" dirty="0">
                <a:hlinkClick r:id="rId4"/>
              </a:rPr>
              <a:t>https://www.nikkei.com/edit/interactive/rd/50shinkansen/chapter1.html</a:t>
            </a:r>
            <a:endParaRPr lang="ja-JP" altLang="en-US" sz="1400" dirty="0"/>
          </a:p>
        </p:txBody>
      </p:sp>
      <p:pic>
        <p:nvPicPr>
          <p:cNvPr id="5" name="図 4">
            <a:extLst>
              <a:ext uri="{FF2B5EF4-FFF2-40B4-BE49-F238E27FC236}">
                <a16:creationId xmlns:a16="http://schemas.microsoft.com/office/drawing/2014/main" id="{0DD8391E-F0D5-4710-A462-EC37AA6E0C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532" y="2552530"/>
            <a:ext cx="1709032" cy="1709032"/>
          </a:xfrm>
          <a:prstGeom prst="rect">
            <a:avLst/>
          </a:prstGeom>
          <a:ln>
            <a:solidFill>
              <a:schemeClr val="accent1"/>
            </a:solidFill>
          </a:ln>
          <a:effectLst>
            <a:outerShdw blurRad="63500" sx="102000" sy="102000" algn="ctr" rotWithShape="0">
              <a:prstClr val="black">
                <a:alpha val="40000"/>
              </a:prstClr>
            </a:outerShdw>
          </a:effectLst>
        </p:spPr>
      </p:pic>
      <p:pic>
        <p:nvPicPr>
          <p:cNvPr id="13" name="図 12">
            <a:extLst>
              <a:ext uri="{FF2B5EF4-FFF2-40B4-BE49-F238E27FC236}">
                <a16:creationId xmlns:a16="http://schemas.microsoft.com/office/drawing/2014/main" id="{873B2349-066F-4D5B-A79B-ECBB8E4A02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21144" y="123342"/>
            <a:ext cx="1555500" cy="584736"/>
          </a:xfrm>
          <a:prstGeom prst="rect">
            <a:avLst/>
          </a:prstGeom>
        </p:spPr>
      </p:pic>
    </p:spTree>
    <p:extLst>
      <p:ext uri="{BB962C8B-B14F-4D97-AF65-F5344CB8AC3E}">
        <p14:creationId xmlns:p14="http://schemas.microsoft.com/office/powerpoint/2010/main" val="239714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E61B795B-0F33-4296-8E21-A4CFB04DD342}"/>
              </a:ext>
            </a:extLst>
          </p:cNvPr>
          <p:cNvSpPr>
            <a:spLocks noGrp="1"/>
          </p:cNvSpPr>
          <p:nvPr>
            <p:ph type="sldNum" sz="quarter" idx="12"/>
          </p:nvPr>
        </p:nvSpPr>
        <p:spPr/>
        <p:txBody>
          <a:bodyPr/>
          <a:lstStyle/>
          <a:p>
            <a:fld id="{DB5264C1-1636-4D71-89CC-50556F2BA0CC}" type="slidenum">
              <a:rPr kumimoji="1" lang="ja-JP" altLang="en-US" smtClean="0"/>
              <a:t>3</a:t>
            </a:fld>
            <a:endParaRPr kumimoji="1" lang="ja-JP" altLang="en-US"/>
          </a:p>
        </p:txBody>
      </p:sp>
      <p:pic>
        <p:nvPicPr>
          <p:cNvPr id="10" name="図 9">
            <a:extLst>
              <a:ext uri="{FF2B5EF4-FFF2-40B4-BE49-F238E27FC236}">
                <a16:creationId xmlns:a16="http://schemas.microsoft.com/office/drawing/2014/main" id="{2ECFFE9B-D378-40D2-B5C8-C6896F9FB212}"/>
              </a:ext>
            </a:extLst>
          </p:cNvPr>
          <p:cNvPicPr>
            <a:picLocks noChangeAspect="1"/>
          </p:cNvPicPr>
          <p:nvPr/>
        </p:nvPicPr>
        <p:blipFill>
          <a:blip r:embed="rId2"/>
          <a:stretch>
            <a:fillRect/>
          </a:stretch>
        </p:blipFill>
        <p:spPr>
          <a:xfrm>
            <a:off x="424262" y="110264"/>
            <a:ext cx="3510380" cy="3596349"/>
          </a:xfrm>
          <a:prstGeom prst="rect">
            <a:avLst/>
          </a:prstGeom>
        </p:spPr>
      </p:pic>
      <p:pic>
        <p:nvPicPr>
          <p:cNvPr id="12" name="図 11">
            <a:extLst>
              <a:ext uri="{FF2B5EF4-FFF2-40B4-BE49-F238E27FC236}">
                <a16:creationId xmlns:a16="http://schemas.microsoft.com/office/drawing/2014/main" id="{D0826256-ACED-46AC-AF55-7982502C3C02}"/>
              </a:ext>
            </a:extLst>
          </p:cNvPr>
          <p:cNvPicPr>
            <a:picLocks noChangeAspect="1"/>
          </p:cNvPicPr>
          <p:nvPr/>
        </p:nvPicPr>
        <p:blipFill>
          <a:blip r:embed="rId3"/>
          <a:stretch>
            <a:fillRect/>
          </a:stretch>
        </p:blipFill>
        <p:spPr>
          <a:xfrm>
            <a:off x="4816243" y="345212"/>
            <a:ext cx="3837671" cy="3387127"/>
          </a:xfrm>
          <a:prstGeom prst="rect">
            <a:avLst/>
          </a:prstGeom>
        </p:spPr>
      </p:pic>
      <p:pic>
        <p:nvPicPr>
          <p:cNvPr id="14" name="図 13">
            <a:extLst>
              <a:ext uri="{FF2B5EF4-FFF2-40B4-BE49-F238E27FC236}">
                <a16:creationId xmlns:a16="http://schemas.microsoft.com/office/drawing/2014/main" id="{0EBF2ECC-FB66-46DE-AEF0-5AAD04FB8F41}"/>
              </a:ext>
            </a:extLst>
          </p:cNvPr>
          <p:cNvPicPr>
            <a:picLocks noChangeAspect="1"/>
          </p:cNvPicPr>
          <p:nvPr/>
        </p:nvPicPr>
        <p:blipFill>
          <a:blip r:embed="rId4"/>
          <a:stretch>
            <a:fillRect/>
          </a:stretch>
        </p:blipFill>
        <p:spPr>
          <a:xfrm>
            <a:off x="418683" y="3747810"/>
            <a:ext cx="3829772" cy="3110190"/>
          </a:xfrm>
          <a:prstGeom prst="rect">
            <a:avLst/>
          </a:prstGeom>
        </p:spPr>
      </p:pic>
      <p:pic>
        <p:nvPicPr>
          <p:cNvPr id="16" name="図 15">
            <a:extLst>
              <a:ext uri="{FF2B5EF4-FFF2-40B4-BE49-F238E27FC236}">
                <a16:creationId xmlns:a16="http://schemas.microsoft.com/office/drawing/2014/main" id="{F4225575-605A-4D78-BC36-D66980B13EC0}"/>
              </a:ext>
            </a:extLst>
          </p:cNvPr>
          <p:cNvPicPr>
            <a:picLocks noChangeAspect="1"/>
          </p:cNvPicPr>
          <p:nvPr/>
        </p:nvPicPr>
        <p:blipFill>
          <a:blip r:embed="rId5"/>
          <a:stretch>
            <a:fillRect/>
          </a:stretch>
        </p:blipFill>
        <p:spPr>
          <a:xfrm>
            <a:off x="4895547" y="3962078"/>
            <a:ext cx="3378214" cy="2871124"/>
          </a:xfrm>
          <a:prstGeom prst="rect">
            <a:avLst/>
          </a:prstGeom>
        </p:spPr>
      </p:pic>
      <p:sp>
        <p:nvSpPr>
          <p:cNvPr id="17" name="矢印: 右 16">
            <a:extLst>
              <a:ext uri="{FF2B5EF4-FFF2-40B4-BE49-F238E27FC236}">
                <a16:creationId xmlns:a16="http://schemas.microsoft.com/office/drawing/2014/main" id="{7ACAE3B6-815E-4B3C-8B17-B81E49F3D1E2}"/>
              </a:ext>
            </a:extLst>
          </p:cNvPr>
          <p:cNvSpPr/>
          <p:nvPr/>
        </p:nvSpPr>
        <p:spPr>
          <a:xfrm>
            <a:off x="4025925" y="1499172"/>
            <a:ext cx="451556" cy="5980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右 18">
            <a:extLst>
              <a:ext uri="{FF2B5EF4-FFF2-40B4-BE49-F238E27FC236}">
                <a16:creationId xmlns:a16="http://schemas.microsoft.com/office/drawing/2014/main" id="{55C1CB4E-00F5-40B0-88F3-E83CF3D2C815}"/>
              </a:ext>
            </a:extLst>
          </p:cNvPr>
          <p:cNvSpPr/>
          <p:nvPr/>
        </p:nvSpPr>
        <p:spPr>
          <a:xfrm>
            <a:off x="4120444" y="4884226"/>
            <a:ext cx="451556" cy="5980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矢印: 右 20">
            <a:extLst>
              <a:ext uri="{FF2B5EF4-FFF2-40B4-BE49-F238E27FC236}">
                <a16:creationId xmlns:a16="http://schemas.microsoft.com/office/drawing/2014/main" id="{B0856472-17E7-47C7-837F-4AA4E57DC22A}"/>
              </a:ext>
            </a:extLst>
          </p:cNvPr>
          <p:cNvSpPr/>
          <p:nvPr/>
        </p:nvSpPr>
        <p:spPr>
          <a:xfrm rot="7948602">
            <a:off x="4047466" y="3266488"/>
            <a:ext cx="1020845" cy="4839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a:extLst>
              <a:ext uri="{FF2B5EF4-FFF2-40B4-BE49-F238E27FC236}">
                <a16:creationId xmlns:a16="http://schemas.microsoft.com/office/drawing/2014/main" id="{D74FBE84-79B5-48E4-951B-428201FA0C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0722" y="186257"/>
            <a:ext cx="1555500" cy="584736"/>
          </a:xfrm>
          <a:prstGeom prst="rect">
            <a:avLst/>
          </a:prstGeom>
        </p:spPr>
      </p:pic>
    </p:spTree>
    <p:extLst>
      <p:ext uri="{BB962C8B-B14F-4D97-AF65-F5344CB8AC3E}">
        <p14:creationId xmlns:p14="http://schemas.microsoft.com/office/powerpoint/2010/main" val="366381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ED8000-B380-4F26-82C6-9A1CBA93DE96}"/>
              </a:ext>
            </a:extLst>
          </p:cNvPr>
          <p:cNvSpPr>
            <a:spLocks noGrp="1"/>
          </p:cNvSpPr>
          <p:nvPr>
            <p:ph type="title"/>
          </p:nvPr>
        </p:nvSpPr>
        <p:spPr>
          <a:xfrm>
            <a:off x="6058605" y="6080480"/>
            <a:ext cx="2554817" cy="854074"/>
          </a:xfrm>
        </p:spPr>
        <p:txBody>
          <a:bodyPr>
            <a:normAutofit/>
          </a:bodyPr>
          <a:lstStyle/>
          <a:p>
            <a:r>
              <a:rPr lang="en-US" altLang="ja-JP" sz="1100" dirty="0">
                <a:solidFill>
                  <a:srgbClr val="1D3366"/>
                </a:solidFill>
                <a:latin typeface="UD Digi Kyokasho N-B" panose="02020700000000000000" pitchFamily="17" charset="-128"/>
                <a:ea typeface="UD Digi Kyokasho N-B" panose="02020700000000000000" pitchFamily="17" charset="-128"/>
              </a:rPr>
              <a:t>2018</a:t>
            </a:r>
            <a:r>
              <a:rPr lang="ja-JP" altLang="en-US" sz="1100" dirty="0">
                <a:solidFill>
                  <a:srgbClr val="1D3366"/>
                </a:solidFill>
                <a:latin typeface="UD Digi Kyokasho N-B" panose="02020700000000000000" pitchFamily="17" charset="-128"/>
                <a:ea typeface="UD Digi Kyokasho N-B" panose="02020700000000000000" pitchFamily="17" charset="-128"/>
              </a:rPr>
              <a:t>年度入試問題より</a:t>
            </a:r>
            <a:endParaRPr kumimoji="1" lang="ja-JP" altLang="en-US" sz="1100" dirty="0">
              <a:solidFill>
                <a:srgbClr val="1D3366"/>
              </a:solidFill>
              <a:latin typeface="UD Digi Kyokasho N-B" panose="02020700000000000000" pitchFamily="17" charset="-128"/>
              <a:ea typeface="UD Digi Kyokasho N-B" panose="02020700000000000000" pitchFamily="17" charset="-128"/>
            </a:endParaRPr>
          </a:p>
        </p:txBody>
      </p:sp>
      <p:sp>
        <p:nvSpPr>
          <p:cNvPr id="3" name="コンテンツ プレースホルダー 2">
            <a:extLst>
              <a:ext uri="{FF2B5EF4-FFF2-40B4-BE49-F238E27FC236}">
                <a16:creationId xmlns:a16="http://schemas.microsoft.com/office/drawing/2014/main" id="{76EC5E8B-67B0-4845-BE10-5E0EA541D197}"/>
              </a:ext>
            </a:extLst>
          </p:cNvPr>
          <p:cNvSpPr>
            <a:spLocks noGrp="1"/>
          </p:cNvSpPr>
          <p:nvPr>
            <p:ph idx="1"/>
          </p:nvPr>
        </p:nvSpPr>
        <p:spPr>
          <a:xfrm>
            <a:off x="250722" y="1169987"/>
            <a:ext cx="8447615" cy="4902553"/>
          </a:xfrm>
        </p:spPr>
        <p:txBody>
          <a:bodyPr>
            <a:normAutofit fontScale="92500" lnSpcReduction="10000"/>
          </a:bodyPr>
          <a:lstStyle/>
          <a:p>
            <a:pPr marL="0" indent="0">
              <a:buNone/>
            </a:pPr>
            <a:r>
              <a:rPr lang="ja-JP" altLang="en-US" dirty="0">
                <a:solidFill>
                  <a:srgbClr val="1D3366"/>
                </a:solidFill>
                <a:latin typeface="UD Digi Kyokasho N-B" panose="02020700000000000000" pitchFamily="17" charset="-128"/>
                <a:ea typeface="UD Digi Kyokasho N-B" panose="02020700000000000000" pitchFamily="17" charset="-128"/>
              </a:rPr>
              <a:t>次に紹介する４つの入試問題は、下記のいずれかの問題です。</a:t>
            </a:r>
            <a:endParaRPr lang="en-US" altLang="ja-JP" dirty="0">
              <a:solidFill>
                <a:srgbClr val="1D3366"/>
              </a:solidFill>
              <a:latin typeface="UD Digi Kyokasho N-B" panose="02020700000000000000" pitchFamily="17" charset="-128"/>
              <a:ea typeface="UD Digi Kyokasho N-B" panose="02020700000000000000" pitchFamily="17" charset="-128"/>
            </a:endParaRPr>
          </a:p>
          <a:p>
            <a:pPr marL="0" indent="0">
              <a:buNone/>
            </a:pPr>
            <a:r>
              <a:rPr lang="ja-JP" altLang="en-US" dirty="0">
                <a:solidFill>
                  <a:srgbClr val="1D3366"/>
                </a:solidFill>
                <a:latin typeface="UD Digi Kyokasho N-B" panose="02020700000000000000" pitchFamily="17" charset="-128"/>
                <a:ea typeface="UD Digi Kyokasho N-B" panose="02020700000000000000" pitchFamily="17" charset="-128"/>
              </a:rPr>
              <a:t>「いまの」入試問題をご確認ください。</a:t>
            </a:r>
            <a:endParaRPr lang="en-US" altLang="ja-JP" dirty="0">
              <a:solidFill>
                <a:srgbClr val="1D3366"/>
              </a:solidFill>
              <a:latin typeface="UD Digi Kyokasho N-B" panose="02020700000000000000" pitchFamily="17" charset="-128"/>
              <a:ea typeface="UD Digi Kyokasho N-B" panose="02020700000000000000" pitchFamily="17" charset="-128"/>
            </a:endParaRPr>
          </a:p>
          <a:p>
            <a:pPr marL="0" indent="0">
              <a:buNone/>
            </a:pPr>
            <a:endParaRPr lang="en-US" altLang="ja-JP" dirty="0">
              <a:solidFill>
                <a:srgbClr val="1D3366"/>
              </a:solidFill>
              <a:latin typeface="UD Digi Kyokasho N-B" panose="02020700000000000000" pitchFamily="17" charset="-128"/>
              <a:ea typeface="UD Digi Kyokasho N-B" panose="02020700000000000000" pitchFamily="17" charset="-128"/>
            </a:endParaRPr>
          </a:p>
          <a:p>
            <a:r>
              <a:rPr kumimoji="1" lang="ja-JP" altLang="en-US" dirty="0">
                <a:solidFill>
                  <a:srgbClr val="1D3366"/>
                </a:solidFill>
                <a:latin typeface="UD Digi Kyokasho N-B" panose="02020700000000000000" pitchFamily="17" charset="-128"/>
                <a:ea typeface="UD Digi Kyokasho N-B" panose="02020700000000000000" pitchFamily="17" charset="-128"/>
              </a:rPr>
              <a:t>中高一貫校入試問題</a:t>
            </a:r>
            <a:endParaRPr kumimoji="1" lang="en-US" altLang="ja-JP" dirty="0">
              <a:solidFill>
                <a:srgbClr val="1D3366"/>
              </a:solidFill>
              <a:latin typeface="UD Digi Kyokasho N-B" panose="02020700000000000000" pitchFamily="17" charset="-128"/>
              <a:ea typeface="UD Digi Kyokasho N-B" panose="02020700000000000000" pitchFamily="17" charset="-128"/>
            </a:endParaRPr>
          </a:p>
          <a:p>
            <a:pPr marL="0" indent="0">
              <a:buNone/>
            </a:pPr>
            <a:endParaRPr kumimoji="1" lang="en-US" altLang="ja-JP" dirty="0">
              <a:solidFill>
                <a:srgbClr val="1D3366"/>
              </a:solidFill>
              <a:latin typeface="UD Digi Kyokasho N-B" panose="02020700000000000000" pitchFamily="17" charset="-128"/>
              <a:ea typeface="UD Digi Kyokasho N-B" panose="02020700000000000000" pitchFamily="17" charset="-128"/>
            </a:endParaRPr>
          </a:p>
          <a:p>
            <a:r>
              <a:rPr kumimoji="1" lang="ja-JP" altLang="en-US" dirty="0">
                <a:solidFill>
                  <a:srgbClr val="1D3366"/>
                </a:solidFill>
                <a:latin typeface="UD Digi Kyokasho N-B" panose="02020700000000000000" pitchFamily="17" charset="-128"/>
                <a:ea typeface="UD Digi Kyokasho N-B" panose="02020700000000000000" pitchFamily="17" charset="-128"/>
              </a:rPr>
              <a:t>私立中学校</a:t>
            </a:r>
            <a:r>
              <a:rPr lang="ja-JP" altLang="en-US" dirty="0">
                <a:solidFill>
                  <a:srgbClr val="1D3366"/>
                </a:solidFill>
                <a:latin typeface="UD Digi Kyokasho N-B" panose="02020700000000000000" pitchFamily="17" charset="-128"/>
                <a:ea typeface="UD Digi Kyokasho N-B" panose="02020700000000000000" pitchFamily="17" charset="-128"/>
              </a:rPr>
              <a:t>入試問題</a:t>
            </a:r>
            <a:endParaRPr lang="en-US" altLang="ja-JP" dirty="0">
              <a:solidFill>
                <a:srgbClr val="1D3366"/>
              </a:solidFill>
              <a:latin typeface="UD Digi Kyokasho N-B" panose="02020700000000000000" pitchFamily="17" charset="-128"/>
              <a:ea typeface="UD Digi Kyokasho N-B" panose="02020700000000000000" pitchFamily="17" charset="-128"/>
            </a:endParaRPr>
          </a:p>
          <a:p>
            <a:pPr marL="0" indent="0">
              <a:buNone/>
            </a:pPr>
            <a:endParaRPr lang="en-US" altLang="ja-JP" dirty="0">
              <a:solidFill>
                <a:srgbClr val="1D3366"/>
              </a:solidFill>
              <a:latin typeface="UD Digi Kyokasho N-B" panose="02020700000000000000" pitchFamily="17" charset="-128"/>
              <a:ea typeface="UD Digi Kyokasho N-B" panose="02020700000000000000" pitchFamily="17" charset="-128"/>
            </a:endParaRPr>
          </a:p>
          <a:p>
            <a:r>
              <a:rPr lang="ja-JP" altLang="en-US" dirty="0">
                <a:solidFill>
                  <a:srgbClr val="1D3366"/>
                </a:solidFill>
                <a:latin typeface="UD Digi Kyokasho N-B" panose="02020700000000000000" pitchFamily="17" charset="-128"/>
                <a:ea typeface="UD Digi Kyokasho N-B" panose="02020700000000000000" pitchFamily="17" charset="-128"/>
              </a:rPr>
              <a:t>公立高校入試問題</a:t>
            </a:r>
            <a:endParaRPr lang="en-US" altLang="ja-JP" dirty="0">
              <a:solidFill>
                <a:srgbClr val="1D3366"/>
              </a:solidFill>
              <a:latin typeface="UD Digi Kyokasho N-B" panose="02020700000000000000" pitchFamily="17" charset="-128"/>
              <a:ea typeface="UD Digi Kyokasho N-B" panose="02020700000000000000" pitchFamily="17" charset="-128"/>
            </a:endParaRPr>
          </a:p>
          <a:p>
            <a:pPr marL="0" indent="0">
              <a:buNone/>
            </a:pPr>
            <a:endParaRPr lang="en-US" altLang="ja-JP" dirty="0">
              <a:solidFill>
                <a:srgbClr val="1D3366"/>
              </a:solidFill>
              <a:latin typeface="UD Digi Kyokasho N-B" panose="02020700000000000000" pitchFamily="17" charset="-128"/>
              <a:ea typeface="UD Digi Kyokasho N-B" panose="02020700000000000000" pitchFamily="17" charset="-128"/>
            </a:endParaRPr>
          </a:p>
          <a:p>
            <a:r>
              <a:rPr kumimoji="1" lang="ja-JP" altLang="en-US" dirty="0">
                <a:solidFill>
                  <a:srgbClr val="1D3366"/>
                </a:solidFill>
                <a:latin typeface="UD Digi Kyokasho N-B" panose="02020700000000000000" pitchFamily="17" charset="-128"/>
                <a:ea typeface="UD Digi Kyokasho N-B" panose="02020700000000000000" pitchFamily="17" charset="-128"/>
              </a:rPr>
              <a:t>大学入学共通テスト試行調査問題</a:t>
            </a:r>
          </a:p>
        </p:txBody>
      </p:sp>
      <p:sp>
        <p:nvSpPr>
          <p:cNvPr id="4" name="スライド番号プレースホルダー 3">
            <a:extLst>
              <a:ext uri="{FF2B5EF4-FFF2-40B4-BE49-F238E27FC236}">
                <a16:creationId xmlns:a16="http://schemas.microsoft.com/office/drawing/2014/main" id="{32CACE0A-91EB-4477-BD9E-E4A102C7EDB8}"/>
              </a:ext>
            </a:extLst>
          </p:cNvPr>
          <p:cNvSpPr>
            <a:spLocks noGrp="1"/>
          </p:cNvSpPr>
          <p:nvPr>
            <p:ph type="sldNum" sz="quarter" idx="12"/>
          </p:nvPr>
        </p:nvSpPr>
        <p:spPr/>
        <p:txBody>
          <a:bodyPr/>
          <a:lstStyle/>
          <a:p>
            <a:fld id="{769CE1B8-0B31-4C4D-BD57-DF02A77D0234}" type="slidenum">
              <a:rPr kumimoji="1" lang="ja-JP" altLang="en-US" smtClean="0"/>
              <a:t>4</a:t>
            </a:fld>
            <a:endParaRPr kumimoji="1" lang="ja-JP" altLang="en-US"/>
          </a:p>
        </p:txBody>
      </p:sp>
      <p:pic>
        <p:nvPicPr>
          <p:cNvPr id="6" name="図 5">
            <a:extLst>
              <a:ext uri="{FF2B5EF4-FFF2-40B4-BE49-F238E27FC236}">
                <a16:creationId xmlns:a16="http://schemas.microsoft.com/office/drawing/2014/main" id="{2C706C0C-097C-4824-BC81-DDDA38EB6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722" y="186257"/>
            <a:ext cx="1555500" cy="584736"/>
          </a:xfrm>
          <a:prstGeom prst="rect">
            <a:avLst/>
          </a:prstGeom>
        </p:spPr>
      </p:pic>
    </p:spTree>
    <p:extLst>
      <p:ext uri="{BB962C8B-B14F-4D97-AF65-F5344CB8AC3E}">
        <p14:creationId xmlns:p14="http://schemas.microsoft.com/office/powerpoint/2010/main" val="2376210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3">
            <a:extLst>
              <a:ext uri="{FF2B5EF4-FFF2-40B4-BE49-F238E27FC236}">
                <a16:creationId xmlns:a16="http://schemas.microsoft.com/office/drawing/2014/main" id="{6382AC3C-C11A-4AAC-9782-B159DEF72E3E}"/>
              </a:ext>
            </a:extLst>
          </p:cNvPr>
          <p:cNvSpPr txBox="1">
            <a:spLocks/>
          </p:cNvSpPr>
          <p:nvPr/>
        </p:nvSpPr>
        <p:spPr>
          <a:xfrm>
            <a:off x="143508" y="160229"/>
            <a:ext cx="8528966" cy="648072"/>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kumimoji="1" sz="8800" kern="1200" cap="all" spc="-80" baseline="0">
                <a:solidFill>
                  <a:schemeClr val="tx1"/>
                </a:solidFill>
                <a:latin typeface="+mj-lt"/>
                <a:ea typeface="+mj-ea"/>
                <a:cs typeface="+mj-cs"/>
              </a:defRPr>
            </a:lvl1pPr>
          </a:lstStyle>
          <a:p>
            <a:r>
              <a:rPr lang="ja-JP" altLang="en-US" sz="3600" dirty="0">
                <a:solidFill>
                  <a:srgbClr val="629390"/>
                </a:solidFill>
                <a:latin typeface="メイリオ" panose="020B0604030504040204" pitchFamily="50" charset="-128"/>
                <a:ea typeface="メイリオ" panose="020B0604030504040204" pitchFamily="50" charset="-128"/>
              </a:rPr>
              <a:t>入試問題①</a:t>
            </a:r>
          </a:p>
        </p:txBody>
      </p:sp>
      <p:sp>
        <p:nvSpPr>
          <p:cNvPr id="4" name="テキスト ボックス 3">
            <a:extLst>
              <a:ext uri="{FF2B5EF4-FFF2-40B4-BE49-F238E27FC236}">
                <a16:creationId xmlns:a16="http://schemas.microsoft.com/office/drawing/2014/main" id="{D68EB24D-ACC2-4F91-AD3E-44AB15B81ABF}"/>
              </a:ext>
            </a:extLst>
          </p:cNvPr>
          <p:cNvSpPr txBox="1"/>
          <p:nvPr/>
        </p:nvSpPr>
        <p:spPr>
          <a:xfrm>
            <a:off x="417689" y="1004711"/>
            <a:ext cx="8195733" cy="738664"/>
          </a:xfrm>
          <a:prstGeom prst="rect">
            <a:avLst/>
          </a:prstGeom>
          <a:solidFill>
            <a:schemeClr val="accent6">
              <a:lumMod val="20000"/>
              <a:lumOff val="80000"/>
            </a:schemeClr>
          </a:solidFill>
        </p:spPr>
        <p:txBody>
          <a:bodyPr wrap="square" rtlCol="0">
            <a:spAutoFit/>
          </a:bodyPr>
          <a:lstStyle/>
          <a:p>
            <a:r>
              <a:rPr kumimoji="1" lang="ja-JP" altLang="en-US" sz="1400" dirty="0"/>
              <a:t>問い　次の資料は図書館に掲示したポスターです。この図書館では、もともとポスター１を掲示していましたが、ポスター２に張り替えたところ、マナーの改善が見られるようになりました。このことについて、次の＜条件＞に従い、＜注意事項＞を守って、あなたの考えを書きなさい。</a:t>
            </a:r>
          </a:p>
        </p:txBody>
      </p:sp>
      <p:sp>
        <p:nvSpPr>
          <p:cNvPr id="5" name="テキスト ボックス 4">
            <a:extLst>
              <a:ext uri="{FF2B5EF4-FFF2-40B4-BE49-F238E27FC236}">
                <a16:creationId xmlns:a16="http://schemas.microsoft.com/office/drawing/2014/main" id="{1F56D0D2-654C-4706-96DE-DA06CA339DC1}"/>
              </a:ext>
            </a:extLst>
          </p:cNvPr>
          <p:cNvSpPr txBox="1"/>
          <p:nvPr/>
        </p:nvSpPr>
        <p:spPr>
          <a:xfrm>
            <a:off x="682978" y="5571067"/>
            <a:ext cx="7998178" cy="830997"/>
          </a:xfrm>
          <a:prstGeom prst="rect">
            <a:avLst/>
          </a:prstGeom>
          <a:solidFill>
            <a:schemeClr val="accent5">
              <a:lumMod val="20000"/>
              <a:lumOff val="80000"/>
            </a:schemeClr>
          </a:solidFill>
        </p:spPr>
        <p:txBody>
          <a:bodyPr wrap="square" rtlCol="0">
            <a:spAutoFit/>
          </a:bodyPr>
          <a:lstStyle/>
          <a:p>
            <a:r>
              <a:rPr kumimoji="1" lang="ja-JP" altLang="en-US" sz="1200" dirty="0"/>
              <a:t>＜条件＞</a:t>
            </a:r>
            <a:endParaRPr kumimoji="1" lang="en-US" altLang="ja-JP" sz="1200" dirty="0"/>
          </a:p>
          <a:p>
            <a:r>
              <a:rPr kumimoji="1" lang="ja-JP" altLang="en-US" sz="1200" dirty="0"/>
              <a:t>①２段落構成とし、</a:t>
            </a:r>
            <a:r>
              <a:rPr kumimoji="1" lang="en-US" altLang="ja-JP" sz="1200" dirty="0"/>
              <a:t>10</a:t>
            </a:r>
            <a:r>
              <a:rPr kumimoji="1" lang="ja-JP" altLang="en-US" sz="1200" dirty="0"/>
              <a:t>行以内で書くこと。</a:t>
            </a:r>
            <a:endParaRPr kumimoji="1" lang="en-US" altLang="ja-JP" sz="1200" dirty="0"/>
          </a:p>
          <a:p>
            <a:r>
              <a:rPr kumimoji="1" lang="ja-JP" altLang="en-US" sz="1200" dirty="0"/>
              <a:t>②前段では、ポスター２がどのように工夫されているかについて、ポスター１との違いをふまえて書くこと。</a:t>
            </a:r>
            <a:endParaRPr kumimoji="1" lang="en-US" altLang="ja-JP" sz="1200" dirty="0"/>
          </a:p>
          <a:p>
            <a:r>
              <a:rPr kumimoji="1" lang="ja-JP" altLang="en-US" sz="1200" dirty="0"/>
              <a:t>③後段では、ポスター２で、なぜマナーが改善されたのか、あなたの考えを書くこと。</a:t>
            </a:r>
          </a:p>
        </p:txBody>
      </p:sp>
      <p:sp>
        <p:nvSpPr>
          <p:cNvPr id="7" name="テキスト ボックス 6">
            <a:extLst>
              <a:ext uri="{FF2B5EF4-FFF2-40B4-BE49-F238E27FC236}">
                <a16:creationId xmlns:a16="http://schemas.microsoft.com/office/drawing/2014/main" id="{895E7601-12ED-4663-B7DB-696194CCEA22}"/>
              </a:ext>
            </a:extLst>
          </p:cNvPr>
          <p:cNvSpPr txBox="1"/>
          <p:nvPr/>
        </p:nvSpPr>
        <p:spPr>
          <a:xfrm>
            <a:off x="4757873" y="2274710"/>
            <a:ext cx="1908215" cy="3143957"/>
          </a:xfrm>
          <a:prstGeom prst="rect">
            <a:avLst/>
          </a:prstGeom>
          <a:noFill/>
          <a:ln>
            <a:solidFill>
              <a:srgbClr val="0070C0"/>
            </a:solidFill>
          </a:ln>
        </p:spPr>
        <p:txBody>
          <a:bodyPr vert="eaVert" wrap="square" rtlCol="0">
            <a:spAutoFit/>
          </a:bodyPr>
          <a:lstStyle/>
          <a:p>
            <a:r>
              <a:rPr kumimoji="1" lang="ja-JP" altLang="en-US" sz="1600" dirty="0"/>
              <a:t>　図書館使用マナー向上委員会</a:t>
            </a:r>
            <a:endParaRPr kumimoji="1" lang="en-US" altLang="ja-JP" sz="1600" dirty="0"/>
          </a:p>
          <a:p>
            <a:endParaRPr kumimoji="1" lang="en-US" altLang="ja-JP" sz="1600" dirty="0"/>
          </a:p>
          <a:p>
            <a:r>
              <a:rPr kumimoji="1" lang="ja-JP" altLang="en-US" sz="1600" dirty="0"/>
              <a:t>□食べたり飲んだりしないこと</a:t>
            </a:r>
            <a:endParaRPr kumimoji="1" lang="en-US" altLang="ja-JP" sz="1600" dirty="0"/>
          </a:p>
          <a:p>
            <a:r>
              <a:rPr kumimoji="1" lang="ja-JP" altLang="en-US" sz="1600" dirty="0"/>
              <a:t>□本を乱暴に扱わないこと</a:t>
            </a:r>
            <a:endParaRPr kumimoji="1" lang="en-US" altLang="ja-JP" sz="1600" dirty="0"/>
          </a:p>
          <a:p>
            <a:r>
              <a:rPr kumimoji="1" lang="ja-JP" altLang="en-US" sz="1600" dirty="0"/>
              <a:t>□館内で騒がないこと</a:t>
            </a:r>
            <a:endParaRPr kumimoji="1" lang="en-US" altLang="ja-JP" sz="1600" dirty="0"/>
          </a:p>
          <a:p>
            <a:r>
              <a:rPr kumimoji="1" lang="ja-JP" altLang="en-US" sz="1600" dirty="0"/>
              <a:t>□返却期限を超えないこと</a:t>
            </a:r>
            <a:endParaRPr kumimoji="1" lang="en-US" altLang="ja-JP" sz="1600" dirty="0"/>
          </a:p>
          <a:p>
            <a:endParaRPr kumimoji="1" lang="ja-JP" altLang="en-US" sz="1600" dirty="0"/>
          </a:p>
        </p:txBody>
      </p:sp>
      <p:sp>
        <p:nvSpPr>
          <p:cNvPr id="8" name="テキスト ボックス 7">
            <a:extLst>
              <a:ext uri="{FF2B5EF4-FFF2-40B4-BE49-F238E27FC236}">
                <a16:creationId xmlns:a16="http://schemas.microsoft.com/office/drawing/2014/main" id="{87878602-879E-4FFC-8744-EB7A7208487F}"/>
              </a:ext>
            </a:extLst>
          </p:cNvPr>
          <p:cNvSpPr txBox="1"/>
          <p:nvPr/>
        </p:nvSpPr>
        <p:spPr>
          <a:xfrm>
            <a:off x="3839976" y="2252135"/>
            <a:ext cx="455446" cy="1665110"/>
          </a:xfrm>
          <a:prstGeom prst="rect">
            <a:avLst/>
          </a:prstGeom>
          <a:noFill/>
        </p:spPr>
        <p:txBody>
          <a:bodyPr vert="wordArtVertRtl" wrap="square" rtlCol="0">
            <a:spAutoFit/>
          </a:bodyPr>
          <a:lstStyle/>
          <a:p>
            <a:r>
              <a:rPr kumimoji="1" lang="ja-JP" altLang="en-US" sz="1200" dirty="0"/>
              <a:t>ポスター　２</a:t>
            </a:r>
          </a:p>
        </p:txBody>
      </p:sp>
      <p:sp>
        <p:nvSpPr>
          <p:cNvPr id="9" name="テキスト ボックス 8">
            <a:extLst>
              <a:ext uri="{FF2B5EF4-FFF2-40B4-BE49-F238E27FC236}">
                <a16:creationId xmlns:a16="http://schemas.microsoft.com/office/drawing/2014/main" id="{BF166AB4-4BBD-4D47-A648-DA46A1419766}"/>
              </a:ext>
            </a:extLst>
          </p:cNvPr>
          <p:cNvSpPr txBox="1"/>
          <p:nvPr/>
        </p:nvSpPr>
        <p:spPr>
          <a:xfrm>
            <a:off x="6656554" y="2246490"/>
            <a:ext cx="455446" cy="1665110"/>
          </a:xfrm>
          <a:prstGeom prst="rect">
            <a:avLst/>
          </a:prstGeom>
          <a:noFill/>
        </p:spPr>
        <p:txBody>
          <a:bodyPr vert="wordArtVertRtl" wrap="square" rtlCol="0">
            <a:spAutoFit/>
          </a:bodyPr>
          <a:lstStyle/>
          <a:p>
            <a:r>
              <a:rPr kumimoji="1" lang="ja-JP" altLang="en-US" sz="1200" dirty="0"/>
              <a:t>ポスター　１</a:t>
            </a:r>
          </a:p>
        </p:txBody>
      </p:sp>
      <p:sp>
        <p:nvSpPr>
          <p:cNvPr id="10" name="テキスト ボックス 9">
            <a:extLst>
              <a:ext uri="{FF2B5EF4-FFF2-40B4-BE49-F238E27FC236}">
                <a16:creationId xmlns:a16="http://schemas.microsoft.com/office/drawing/2014/main" id="{F62D6C50-C472-4F6C-93FF-58B34E9DBEBA}"/>
              </a:ext>
            </a:extLst>
          </p:cNvPr>
          <p:cNvSpPr txBox="1"/>
          <p:nvPr/>
        </p:nvSpPr>
        <p:spPr>
          <a:xfrm>
            <a:off x="7187132" y="2088447"/>
            <a:ext cx="455446" cy="1665110"/>
          </a:xfrm>
          <a:prstGeom prst="rect">
            <a:avLst/>
          </a:prstGeom>
          <a:noFill/>
        </p:spPr>
        <p:txBody>
          <a:bodyPr vert="wordArtVertRtl" wrap="square" rtlCol="0">
            <a:spAutoFit/>
          </a:bodyPr>
          <a:lstStyle/>
          <a:p>
            <a:r>
              <a:rPr kumimoji="1" lang="ja-JP" altLang="en-US" sz="1200" dirty="0"/>
              <a:t>資料</a:t>
            </a:r>
          </a:p>
        </p:txBody>
      </p:sp>
      <p:sp>
        <p:nvSpPr>
          <p:cNvPr id="11" name="テキスト ボックス 10">
            <a:extLst>
              <a:ext uri="{FF2B5EF4-FFF2-40B4-BE49-F238E27FC236}">
                <a16:creationId xmlns:a16="http://schemas.microsoft.com/office/drawing/2014/main" id="{2F616F72-DE6E-4A5B-BC4A-B583FE5FFAED}"/>
              </a:ext>
            </a:extLst>
          </p:cNvPr>
          <p:cNvSpPr txBox="1"/>
          <p:nvPr/>
        </p:nvSpPr>
        <p:spPr>
          <a:xfrm>
            <a:off x="1907430" y="2257777"/>
            <a:ext cx="1908215" cy="3143957"/>
          </a:xfrm>
          <a:prstGeom prst="rect">
            <a:avLst/>
          </a:prstGeom>
          <a:noFill/>
          <a:ln>
            <a:solidFill>
              <a:srgbClr val="0070C0"/>
            </a:solidFill>
          </a:ln>
        </p:spPr>
        <p:txBody>
          <a:bodyPr vert="eaVert" wrap="square" rtlCol="0">
            <a:spAutoFit/>
          </a:bodyPr>
          <a:lstStyle/>
          <a:p>
            <a:r>
              <a:rPr kumimoji="1" lang="ja-JP" altLang="en-US" sz="1600" dirty="0"/>
              <a:t>　図書館使用マナー向上委員会</a:t>
            </a:r>
            <a:endParaRPr kumimoji="1" lang="en-US" altLang="ja-JP" sz="1600" dirty="0"/>
          </a:p>
          <a:p>
            <a:endParaRPr kumimoji="1" lang="en-US" altLang="ja-JP" sz="1600" dirty="0"/>
          </a:p>
          <a:p>
            <a:r>
              <a:rPr kumimoji="1" lang="ja-JP" altLang="en-US" sz="1600" dirty="0"/>
              <a:t>□感性を味わい、知恵を栄養に</a:t>
            </a:r>
            <a:endParaRPr kumimoji="1" lang="en-US" altLang="ja-JP" sz="1600" dirty="0"/>
          </a:p>
          <a:p>
            <a:r>
              <a:rPr kumimoji="1" lang="ja-JP" altLang="en-US" sz="1600" dirty="0"/>
              <a:t>□本は友だち、優しい心で</a:t>
            </a:r>
            <a:endParaRPr kumimoji="1" lang="en-US" altLang="ja-JP" sz="1600" dirty="0"/>
          </a:p>
          <a:p>
            <a:r>
              <a:rPr kumimoji="1" lang="ja-JP" altLang="en-US" sz="1600" dirty="0"/>
              <a:t>□読書に夢中、学習に夢中</a:t>
            </a:r>
            <a:endParaRPr kumimoji="1" lang="en-US" altLang="ja-JP" sz="1600" dirty="0"/>
          </a:p>
          <a:p>
            <a:r>
              <a:rPr kumimoji="1" lang="ja-JP" altLang="en-US" sz="1600" dirty="0"/>
              <a:t>□感動をリレーしよう</a:t>
            </a:r>
            <a:endParaRPr kumimoji="1" lang="en-US" altLang="ja-JP" sz="1600" dirty="0"/>
          </a:p>
          <a:p>
            <a:endParaRPr kumimoji="1" lang="ja-JP" altLang="en-US" sz="1600" dirty="0"/>
          </a:p>
        </p:txBody>
      </p:sp>
      <p:sp>
        <p:nvSpPr>
          <p:cNvPr id="3" name="スライド番号プレースホルダー 2">
            <a:extLst>
              <a:ext uri="{FF2B5EF4-FFF2-40B4-BE49-F238E27FC236}">
                <a16:creationId xmlns:a16="http://schemas.microsoft.com/office/drawing/2014/main" id="{2C06DB13-9E7A-489C-8C78-5FE074795F2C}"/>
              </a:ext>
            </a:extLst>
          </p:cNvPr>
          <p:cNvSpPr>
            <a:spLocks noGrp="1"/>
          </p:cNvSpPr>
          <p:nvPr>
            <p:ph type="sldNum" sz="quarter" idx="12"/>
          </p:nvPr>
        </p:nvSpPr>
        <p:spPr/>
        <p:txBody>
          <a:bodyPr/>
          <a:lstStyle/>
          <a:p>
            <a:fld id="{769CE1B8-0B31-4C4D-BD57-DF02A77D0234}" type="slidenum">
              <a:rPr kumimoji="1" lang="ja-JP" altLang="en-US" smtClean="0"/>
              <a:t>5</a:t>
            </a:fld>
            <a:endParaRPr kumimoji="1" lang="ja-JP" altLang="en-US"/>
          </a:p>
        </p:txBody>
      </p:sp>
      <p:sp>
        <p:nvSpPr>
          <p:cNvPr id="6" name="テキスト ボックス 5">
            <a:extLst>
              <a:ext uri="{FF2B5EF4-FFF2-40B4-BE49-F238E27FC236}">
                <a16:creationId xmlns:a16="http://schemas.microsoft.com/office/drawing/2014/main" id="{FC53E035-A066-47D0-84ED-AFAB4C31F337}"/>
              </a:ext>
            </a:extLst>
          </p:cNvPr>
          <p:cNvSpPr txBox="1"/>
          <p:nvPr/>
        </p:nvSpPr>
        <p:spPr>
          <a:xfrm>
            <a:off x="2714782" y="205980"/>
            <a:ext cx="6285710" cy="615553"/>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kumimoji="1" lang="ja-JP" altLang="en-US" sz="1700" dirty="0">
                <a:solidFill>
                  <a:srgbClr val="1D3366"/>
                </a:solidFill>
                <a:latin typeface="UD Digi Kyokasho N-B" panose="02020700000000000000" pitchFamily="17" charset="-128"/>
                <a:ea typeface="UD Digi Kyokasho N-B" panose="02020700000000000000" pitchFamily="17" charset="-128"/>
              </a:rPr>
              <a:t>図書館利用のマナーに関するポスターを差し替えたところ</a:t>
            </a:r>
            <a:endParaRPr kumimoji="1" lang="en-US" altLang="ja-JP" sz="1700" dirty="0">
              <a:solidFill>
                <a:srgbClr val="1D3366"/>
              </a:solidFill>
              <a:latin typeface="UD Digi Kyokasho N-B" panose="02020700000000000000" pitchFamily="17" charset="-128"/>
              <a:ea typeface="UD Digi Kyokasho N-B" panose="02020700000000000000" pitchFamily="17" charset="-128"/>
            </a:endParaRPr>
          </a:p>
          <a:p>
            <a:r>
              <a:rPr kumimoji="1" lang="ja-JP" altLang="en-US" sz="1700" dirty="0">
                <a:solidFill>
                  <a:srgbClr val="1D3366"/>
                </a:solidFill>
                <a:latin typeface="UD Digi Kyokasho N-B" panose="02020700000000000000" pitchFamily="17" charset="-128"/>
                <a:ea typeface="UD Digi Kyokasho N-B" panose="02020700000000000000" pitchFamily="17" charset="-128"/>
              </a:rPr>
              <a:t>マナーが改善された。　⇒　「あなたの考え」「</a:t>
            </a:r>
            <a:r>
              <a:rPr kumimoji="1" lang="en-US" altLang="ja-JP" sz="1700" dirty="0">
                <a:solidFill>
                  <a:srgbClr val="1D3366"/>
                </a:solidFill>
                <a:latin typeface="UD Digi Kyokasho N-B" panose="02020700000000000000" pitchFamily="17" charset="-128"/>
                <a:ea typeface="UD Digi Kyokasho N-B" panose="02020700000000000000" pitchFamily="17" charset="-128"/>
              </a:rPr>
              <a:t>10</a:t>
            </a:r>
            <a:r>
              <a:rPr kumimoji="1" lang="ja-JP" altLang="en-US" sz="1700" dirty="0">
                <a:solidFill>
                  <a:srgbClr val="1D3366"/>
                </a:solidFill>
                <a:latin typeface="UD Digi Kyokasho N-B" panose="02020700000000000000" pitchFamily="17" charset="-128"/>
                <a:ea typeface="UD Digi Kyokasho N-B" panose="02020700000000000000" pitchFamily="17" charset="-128"/>
              </a:rPr>
              <a:t>行以内」</a:t>
            </a:r>
          </a:p>
        </p:txBody>
      </p:sp>
    </p:spTree>
    <p:extLst>
      <p:ext uri="{BB962C8B-B14F-4D97-AF65-F5344CB8AC3E}">
        <p14:creationId xmlns:p14="http://schemas.microsoft.com/office/powerpoint/2010/main" val="1184553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グループ化 25">
            <a:extLst>
              <a:ext uri="{FF2B5EF4-FFF2-40B4-BE49-F238E27FC236}">
                <a16:creationId xmlns:a16="http://schemas.microsoft.com/office/drawing/2014/main" id="{9B4CA087-78EF-42D5-B557-DBE6DF72F1C9}"/>
              </a:ext>
            </a:extLst>
          </p:cNvPr>
          <p:cNvGrpSpPr/>
          <p:nvPr/>
        </p:nvGrpSpPr>
        <p:grpSpPr>
          <a:xfrm>
            <a:off x="668479" y="1167303"/>
            <a:ext cx="7881596" cy="4552131"/>
            <a:chOff x="1018435" y="1189881"/>
            <a:chExt cx="7881596" cy="4552131"/>
          </a:xfrm>
        </p:grpSpPr>
        <p:sp>
          <p:nvSpPr>
            <p:cNvPr id="14" name="テキスト ボックス 13">
              <a:extLst>
                <a:ext uri="{FF2B5EF4-FFF2-40B4-BE49-F238E27FC236}">
                  <a16:creationId xmlns:a16="http://schemas.microsoft.com/office/drawing/2014/main" id="{15DA05F6-0704-4947-A307-BF94ABD677AC}"/>
                </a:ext>
              </a:extLst>
            </p:cNvPr>
            <p:cNvSpPr txBox="1"/>
            <p:nvPr/>
          </p:nvSpPr>
          <p:spPr>
            <a:xfrm>
              <a:off x="8438366" y="1196752"/>
              <a:ext cx="461665" cy="4464496"/>
            </a:xfrm>
            <a:prstGeom prst="rect">
              <a:avLst/>
            </a:prstGeom>
            <a:solidFill>
              <a:srgbClr val="7CCA62">
                <a:lumMod val="20000"/>
                <a:lumOff val="80000"/>
              </a:srgbClr>
            </a:solidFill>
            <a:ln>
              <a:noFill/>
            </a:ln>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a:ln>
                    <a:noFill/>
                  </a:ln>
                  <a:solidFill>
                    <a:prstClr val="black"/>
                  </a:solidFill>
                  <a:effectLst/>
                  <a:uLnTx/>
                  <a:uFillTx/>
                  <a:latin typeface="Tw Cen MT"/>
                  <a:ea typeface="HGPｺﾞｼｯｸE" panose="020B0900000000000000" pitchFamily="50" charset="-128"/>
                </a:rPr>
                <a:t>販売部長の報告</a:t>
              </a:r>
            </a:p>
          </p:txBody>
        </p:sp>
        <p:sp>
          <p:nvSpPr>
            <p:cNvPr id="15" name="テキスト ボックス 14">
              <a:extLst>
                <a:ext uri="{FF2B5EF4-FFF2-40B4-BE49-F238E27FC236}">
                  <a16:creationId xmlns:a16="http://schemas.microsoft.com/office/drawing/2014/main" id="{BBCD3D14-A0EC-4570-B118-067F76D67A3F}"/>
                </a:ext>
              </a:extLst>
            </p:cNvPr>
            <p:cNvSpPr txBox="1"/>
            <p:nvPr/>
          </p:nvSpPr>
          <p:spPr>
            <a:xfrm>
              <a:off x="7258362" y="1196355"/>
              <a:ext cx="1015663" cy="4464496"/>
            </a:xfrm>
            <a:prstGeom prst="rect">
              <a:avLst/>
            </a:prstGeom>
            <a:noFill/>
            <a:ln>
              <a:noFill/>
            </a:ln>
          </p:spPr>
          <p:txBody>
            <a:bodyPr vert="eaVert" wrap="square" rtlCol="0">
              <a:spAutoFit/>
            </a:bodyPr>
            <a:lstStyle/>
            <a:p>
              <a:pPr defTabSz="914400"/>
              <a:r>
                <a:rPr kumimoji="1" lang="ja-JP" altLang="en-US" dirty="0">
                  <a:solidFill>
                    <a:prstClr val="black"/>
                  </a:solidFill>
                  <a:latin typeface="Tw Cen MT"/>
                  <a:ea typeface="HGPｺﾞｼｯｸE" panose="020B0900000000000000" pitchFamily="50" charset="-128"/>
                </a:rPr>
                <a:t>「新宿支店（大西）では見事に完売になり、池袋支店（小池）では２０個の売れ残りが生じてしまいました。」</a:t>
              </a:r>
            </a:p>
          </p:txBody>
        </p:sp>
        <p:sp>
          <p:nvSpPr>
            <p:cNvPr id="16" name="テキスト ボックス 15">
              <a:extLst>
                <a:ext uri="{FF2B5EF4-FFF2-40B4-BE49-F238E27FC236}">
                  <a16:creationId xmlns:a16="http://schemas.microsoft.com/office/drawing/2014/main" id="{9C44135C-088E-456A-9A55-30D9FD0845C5}"/>
                </a:ext>
              </a:extLst>
            </p:cNvPr>
            <p:cNvSpPr txBox="1"/>
            <p:nvPr/>
          </p:nvSpPr>
          <p:spPr>
            <a:xfrm>
              <a:off x="6660232" y="1212379"/>
              <a:ext cx="461665" cy="4464496"/>
            </a:xfrm>
            <a:prstGeom prst="rect">
              <a:avLst/>
            </a:prstGeom>
            <a:solidFill>
              <a:srgbClr val="7CCA62">
                <a:lumMod val="20000"/>
                <a:lumOff val="80000"/>
              </a:srgbClr>
            </a:solidFill>
            <a:ln>
              <a:noFill/>
            </a:ln>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a:ln>
                    <a:noFill/>
                  </a:ln>
                  <a:solidFill>
                    <a:prstClr val="black"/>
                  </a:solidFill>
                  <a:effectLst/>
                  <a:uLnTx/>
                  <a:uFillTx/>
                  <a:latin typeface="Tw Cen MT"/>
                  <a:ea typeface="HGPｺﾞｼｯｸE" panose="020B0900000000000000" pitchFamily="50" charset="-128"/>
                </a:rPr>
                <a:t>社長の評価</a:t>
              </a:r>
            </a:p>
          </p:txBody>
        </p:sp>
        <p:sp>
          <p:nvSpPr>
            <p:cNvPr id="17" name="テキスト ボックス 16">
              <a:extLst>
                <a:ext uri="{FF2B5EF4-FFF2-40B4-BE49-F238E27FC236}">
                  <a16:creationId xmlns:a16="http://schemas.microsoft.com/office/drawing/2014/main" id="{CEAFEB6B-AFD6-453D-936E-CCA87F0BFD89}"/>
                </a:ext>
              </a:extLst>
            </p:cNvPr>
            <p:cNvSpPr txBox="1"/>
            <p:nvPr/>
          </p:nvSpPr>
          <p:spPr>
            <a:xfrm>
              <a:off x="5785103" y="1189881"/>
              <a:ext cx="738664" cy="4464496"/>
            </a:xfrm>
            <a:prstGeom prst="rect">
              <a:avLst/>
            </a:prstGeom>
            <a:noFill/>
            <a:ln>
              <a:noFill/>
            </a:ln>
          </p:spPr>
          <p:txBody>
            <a:bodyPr vert="eaVert" wrap="square" rtlCol="0">
              <a:spAutoFit/>
            </a:bodyPr>
            <a:lstStyle/>
            <a:p>
              <a:pPr defTabSz="914400"/>
              <a:r>
                <a:rPr kumimoji="1" lang="ja-JP" altLang="en-US" dirty="0">
                  <a:solidFill>
                    <a:prstClr val="black"/>
                  </a:solidFill>
                  <a:latin typeface="Tw Cen MT"/>
                  <a:ea typeface="HGPｺﾞｼｯｸE" panose="020B0900000000000000" pitchFamily="50" charset="-128"/>
                </a:rPr>
                <a:t>「部長の報告は客観性に欠け、すでに大西社員を高く評価しようとしている。</a:t>
              </a:r>
            </a:p>
          </p:txBody>
        </p:sp>
        <p:sp>
          <p:nvSpPr>
            <p:cNvPr id="18" name="テキスト ボックス 17">
              <a:extLst>
                <a:ext uri="{FF2B5EF4-FFF2-40B4-BE49-F238E27FC236}">
                  <a16:creationId xmlns:a16="http://schemas.microsoft.com/office/drawing/2014/main" id="{714CE771-0B21-4081-BB42-A1688894A995}"/>
                </a:ext>
              </a:extLst>
            </p:cNvPr>
            <p:cNvSpPr txBox="1"/>
            <p:nvPr/>
          </p:nvSpPr>
          <p:spPr>
            <a:xfrm>
              <a:off x="5323438" y="1189881"/>
              <a:ext cx="461665" cy="4464496"/>
            </a:xfrm>
            <a:prstGeom prst="rect">
              <a:avLst/>
            </a:prstGeom>
            <a:noFill/>
            <a:ln>
              <a:noFill/>
            </a:ln>
          </p:spPr>
          <p:txBody>
            <a:bodyPr vert="eaVert" wrap="square" rtlCol="0">
              <a:spAutoFit/>
            </a:bodyPr>
            <a:lstStyle/>
            <a:p>
              <a:pPr defTabSz="914400"/>
              <a:r>
                <a:rPr kumimoji="1" lang="ja-JP" altLang="en-US" dirty="0">
                  <a:solidFill>
                    <a:prstClr val="black"/>
                  </a:solidFill>
                  <a:latin typeface="Tw Cen MT"/>
                  <a:ea typeface="HGPｺﾞｼｯｸE" panose="020B0900000000000000" pitchFamily="50" charset="-128"/>
                </a:rPr>
                <a:t>私は、小池社員の方を高く評価する。」</a:t>
              </a:r>
            </a:p>
          </p:txBody>
        </p:sp>
        <p:sp>
          <p:nvSpPr>
            <p:cNvPr id="19" name="テキスト ボックス 18">
              <a:extLst>
                <a:ext uri="{FF2B5EF4-FFF2-40B4-BE49-F238E27FC236}">
                  <a16:creationId xmlns:a16="http://schemas.microsoft.com/office/drawing/2014/main" id="{F3F29234-0D35-40EC-9FA3-07CA30A7BD54}"/>
                </a:ext>
              </a:extLst>
            </p:cNvPr>
            <p:cNvSpPr txBox="1"/>
            <p:nvPr/>
          </p:nvSpPr>
          <p:spPr>
            <a:xfrm>
              <a:off x="4644008" y="1268760"/>
              <a:ext cx="461665" cy="4464496"/>
            </a:xfrm>
            <a:prstGeom prst="rect">
              <a:avLst/>
            </a:prstGeom>
            <a:solidFill>
              <a:srgbClr val="7CCA62">
                <a:lumMod val="20000"/>
                <a:lumOff val="80000"/>
              </a:srgbClr>
            </a:solidFill>
            <a:ln>
              <a:noFill/>
            </a:ln>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a:ln>
                    <a:noFill/>
                  </a:ln>
                  <a:solidFill>
                    <a:prstClr val="black"/>
                  </a:solidFill>
                  <a:effectLst/>
                  <a:uLnTx/>
                  <a:uFillTx/>
                  <a:latin typeface="Tw Cen MT"/>
                  <a:ea typeface="HGPｺﾞｼｯｸE" panose="020B0900000000000000" pitchFamily="50" charset="-128"/>
                </a:rPr>
                <a:t>問二</a:t>
              </a:r>
            </a:p>
          </p:txBody>
        </p:sp>
        <p:sp>
          <p:nvSpPr>
            <p:cNvPr id="20" name="テキスト ボックス 19">
              <a:extLst>
                <a:ext uri="{FF2B5EF4-FFF2-40B4-BE49-F238E27FC236}">
                  <a16:creationId xmlns:a16="http://schemas.microsoft.com/office/drawing/2014/main" id="{14B8F841-619A-411A-9AD7-DF7B2219C421}"/>
                </a:ext>
              </a:extLst>
            </p:cNvPr>
            <p:cNvSpPr txBox="1"/>
            <p:nvPr/>
          </p:nvSpPr>
          <p:spPr>
            <a:xfrm>
              <a:off x="3689320" y="1268760"/>
              <a:ext cx="738664" cy="4464496"/>
            </a:xfrm>
            <a:prstGeom prst="rect">
              <a:avLst/>
            </a:prstGeom>
            <a:noFill/>
            <a:ln>
              <a:noFill/>
            </a:ln>
          </p:spPr>
          <p:txBody>
            <a:bodyPr vert="eaVert" wrap="square" rtlCol="0">
              <a:spAutoFit/>
            </a:bodyPr>
            <a:lstStyle/>
            <a:p>
              <a:pPr defTabSz="914400"/>
              <a:r>
                <a:rPr kumimoji="1" lang="ja-JP" altLang="en-US" dirty="0">
                  <a:solidFill>
                    <a:prstClr val="black"/>
                  </a:solidFill>
                  <a:latin typeface="Tw Cen MT"/>
                  <a:ea typeface="HGPｺﾞｼｯｸE" panose="020B0900000000000000" pitchFamily="50" charset="-128"/>
                </a:rPr>
                <a:t>大西社員より小池社員の方を高く評価する社長の考えとは、どのようなものか。</a:t>
              </a:r>
            </a:p>
          </p:txBody>
        </p:sp>
        <p:sp>
          <p:nvSpPr>
            <p:cNvPr id="21" name="テキスト ボックス 20">
              <a:extLst>
                <a:ext uri="{FF2B5EF4-FFF2-40B4-BE49-F238E27FC236}">
                  <a16:creationId xmlns:a16="http://schemas.microsoft.com/office/drawing/2014/main" id="{E3C73CA4-AEFB-471C-AC75-E25D1613AB54}"/>
                </a:ext>
              </a:extLst>
            </p:cNvPr>
            <p:cNvSpPr txBox="1"/>
            <p:nvPr/>
          </p:nvSpPr>
          <p:spPr>
            <a:xfrm>
              <a:off x="2400727" y="1277516"/>
              <a:ext cx="461665" cy="4464496"/>
            </a:xfrm>
            <a:prstGeom prst="rect">
              <a:avLst/>
            </a:prstGeom>
            <a:noFill/>
            <a:ln>
              <a:solidFill>
                <a:sysClr val="windowText" lastClr="000000"/>
              </a:solidFill>
            </a:ln>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a:ln>
                    <a:noFill/>
                  </a:ln>
                  <a:solidFill>
                    <a:srgbClr val="A9162C"/>
                  </a:solidFill>
                  <a:effectLst/>
                  <a:uLnTx/>
                  <a:uFillTx/>
                  <a:latin typeface="Tw Cen MT"/>
                  <a:ea typeface="HGPｺﾞｼｯｸE" panose="020B0900000000000000" pitchFamily="50" charset="-128"/>
                </a:rPr>
                <a:t>たしかに</a:t>
              </a:r>
            </a:p>
          </p:txBody>
        </p:sp>
        <p:sp>
          <p:nvSpPr>
            <p:cNvPr id="22" name="テキスト ボックス 21">
              <a:extLst>
                <a:ext uri="{FF2B5EF4-FFF2-40B4-BE49-F238E27FC236}">
                  <a16:creationId xmlns:a16="http://schemas.microsoft.com/office/drawing/2014/main" id="{AAD791E0-B21E-4744-969D-037B45487190}"/>
                </a:ext>
              </a:extLst>
            </p:cNvPr>
            <p:cNvSpPr txBox="1"/>
            <p:nvPr/>
          </p:nvSpPr>
          <p:spPr>
            <a:xfrm>
              <a:off x="1941766" y="1277516"/>
              <a:ext cx="461665" cy="4464496"/>
            </a:xfrm>
            <a:prstGeom prst="rect">
              <a:avLst/>
            </a:prstGeom>
            <a:noFill/>
            <a:ln>
              <a:solidFill>
                <a:sysClr val="windowText" lastClr="000000"/>
              </a:solidFill>
            </a:ln>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a:ln>
                    <a:noFill/>
                  </a:ln>
                  <a:solidFill>
                    <a:srgbClr val="A9162C"/>
                  </a:solidFill>
                  <a:effectLst/>
                  <a:uLnTx/>
                  <a:uFillTx/>
                  <a:latin typeface="Tw Cen MT"/>
                  <a:ea typeface="HGPｺﾞｼｯｸE" panose="020B0900000000000000" pitchFamily="50" charset="-128"/>
                </a:rPr>
                <a:t>しかし</a:t>
              </a:r>
            </a:p>
          </p:txBody>
        </p:sp>
        <p:sp>
          <p:nvSpPr>
            <p:cNvPr id="23" name="テキスト ボックス 22">
              <a:extLst>
                <a:ext uri="{FF2B5EF4-FFF2-40B4-BE49-F238E27FC236}">
                  <a16:creationId xmlns:a16="http://schemas.microsoft.com/office/drawing/2014/main" id="{D45A60D8-2216-44B4-9CE5-C349FF28B540}"/>
                </a:ext>
              </a:extLst>
            </p:cNvPr>
            <p:cNvSpPr txBox="1"/>
            <p:nvPr/>
          </p:nvSpPr>
          <p:spPr>
            <a:xfrm>
              <a:off x="1480101" y="1277516"/>
              <a:ext cx="461665" cy="4464496"/>
            </a:xfrm>
            <a:prstGeom prst="rect">
              <a:avLst/>
            </a:prstGeom>
            <a:noFill/>
            <a:ln>
              <a:solidFill>
                <a:sysClr val="windowText" lastClr="000000"/>
              </a:solidFill>
            </a:ln>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a:ln>
                    <a:noFill/>
                  </a:ln>
                  <a:solidFill>
                    <a:prstClr val="black"/>
                  </a:solidFill>
                  <a:effectLst/>
                  <a:uLnTx/>
                  <a:uFillTx/>
                  <a:latin typeface="Tw Cen MT"/>
                  <a:ea typeface="HGPｺﾞｼｯｸE" panose="020B0900000000000000" pitchFamily="50" charset="-128"/>
                </a:rPr>
                <a:t>一方</a:t>
              </a:r>
            </a:p>
          </p:txBody>
        </p:sp>
        <p:sp>
          <p:nvSpPr>
            <p:cNvPr id="24" name="テキスト ボックス 23">
              <a:extLst>
                <a:ext uri="{FF2B5EF4-FFF2-40B4-BE49-F238E27FC236}">
                  <a16:creationId xmlns:a16="http://schemas.microsoft.com/office/drawing/2014/main" id="{AD0665B7-5F3D-4EF1-8B78-F6B135B878D0}"/>
                </a:ext>
              </a:extLst>
            </p:cNvPr>
            <p:cNvSpPr txBox="1"/>
            <p:nvPr/>
          </p:nvSpPr>
          <p:spPr>
            <a:xfrm>
              <a:off x="1018435" y="1277516"/>
              <a:ext cx="461665" cy="4464496"/>
            </a:xfrm>
            <a:prstGeom prst="rect">
              <a:avLst/>
            </a:prstGeom>
            <a:noFill/>
            <a:ln>
              <a:solidFill>
                <a:sysClr val="windowText" lastClr="000000"/>
              </a:solidFill>
            </a:ln>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a:ln>
                    <a:noFill/>
                  </a:ln>
                  <a:solidFill>
                    <a:prstClr val="black"/>
                  </a:solidFill>
                  <a:effectLst/>
                  <a:uLnTx/>
                  <a:uFillTx/>
                  <a:latin typeface="Tw Cen MT"/>
                  <a:ea typeface="HGPｺﾞｼｯｸE" panose="020B0900000000000000" pitchFamily="50" charset="-128"/>
                </a:rPr>
                <a:t>したがって</a:t>
              </a:r>
            </a:p>
          </p:txBody>
        </p:sp>
        <p:sp>
          <p:nvSpPr>
            <p:cNvPr id="25" name="テキスト ボックス 24">
              <a:extLst>
                <a:ext uri="{FF2B5EF4-FFF2-40B4-BE49-F238E27FC236}">
                  <a16:creationId xmlns:a16="http://schemas.microsoft.com/office/drawing/2014/main" id="{C9AC8928-1BAD-471F-852E-F45B586072C1}"/>
                </a:ext>
              </a:extLst>
            </p:cNvPr>
            <p:cNvSpPr txBox="1"/>
            <p:nvPr/>
          </p:nvSpPr>
          <p:spPr>
            <a:xfrm>
              <a:off x="2814191" y="1196752"/>
              <a:ext cx="461665" cy="4464496"/>
            </a:xfrm>
            <a:prstGeom prst="rect">
              <a:avLst/>
            </a:prstGeom>
            <a:noFill/>
            <a:ln>
              <a:noFill/>
            </a:ln>
          </p:spPr>
          <p:txBody>
            <a:bodyPr vert="eaVert" wrap="square" rtlCol="0">
              <a:spAutoFit/>
            </a:bodyPr>
            <a:lstStyle/>
            <a:p>
              <a:pPr defTabSz="914400"/>
              <a:r>
                <a:rPr kumimoji="1" lang="en-US" altLang="ja-JP" dirty="0">
                  <a:solidFill>
                    <a:prstClr val="black"/>
                  </a:solidFill>
                  <a:latin typeface="Tw Cen MT"/>
                  <a:ea typeface="HGPｺﾞｼｯｸE" panose="020B0900000000000000" pitchFamily="50" charset="-128"/>
                </a:rPr>
                <a:t>〈</a:t>
              </a:r>
              <a:r>
                <a:rPr kumimoji="1" lang="ja-JP" altLang="en-US" dirty="0">
                  <a:solidFill>
                    <a:prstClr val="black"/>
                  </a:solidFill>
                  <a:latin typeface="Tw Cen MT"/>
                  <a:ea typeface="HGPｺﾞｼｯｸE" panose="020B0900000000000000" pitchFamily="50" charset="-128"/>
                </a:rPr>
                <a:t>解答欄</a:t>
              </a:r>
              <a:r>
                <a:rPr kumimoji="1" lang="en-US" altLang="ja-JP" dirty="0">
                  <a:solidFill>
                    <a:prstClr val="black"/>
                  </a:solidFill>
                  <a:latin typeface="Tw Cen MT"/>
                  <a:ea typeface="HGPｺﾞｼｯｸE" panose="020B0900000000000000" pitchFamily="50" charset="-128"/>
                </a:rPr>
                <a:t>〉</a:t>
              </a:r>
              <a:endParaRPr kumimoji="1" lang="ja-JP" altLang="en-US" dirty="0">
                <a:solidFill>
                  <a:prstClr val="black"/>
                </a:solidFill>
                <a:latin typeface="Tw Cen MT"/>
                <a:ea typeface="HGPｺﾞｼｯｸE" panose="020B0900000000000000" pitchFamily="50" charset="-128"/>
              </a:endParaRPr>
            </a:p>
          </p:txBody>
        </p:sp>
      </p:grpSp>
      <p:sp>
        <p:nvSpPr>
          <p:cNvPr id="27" name="タイトル 3">
            <a:extLst>
              <a:ext uri="{FF2B5EF4-FFF2-40B4-BE49-F238E27FC236}">
                <a16:creationId xmlns:a16="http://schemas.microsoft.com/office/drawing/2014/main" id="{799AA3DD-0670-4ADF-B706-AF8A44D2424A}"/>
              </a:ext>
            </a:extLst>
          </p:cNvPr>
          <p:cNvSpPr txBox="1">
            <a:spLocks/>
          </p:cNvSpPr>
          <p:nvPr/>
        </p:nvSpPr>
        <p:spPr>
          <a:xfrm>
            <a:off x="143508" y="160229"/>
            <a:ext cx="8528966" cy="648072"/>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kumimoji="1" sz="8800" kern="1200" cap="all" spc="-80" baseline="0">
                <a:solidFill>
                  <a:schemeClr val="tx1"/>
                </a:solidFill>
                <a:latin typeface="+mj-lt"/>
                <a:ea typeface="+mj-ea"/>
                <a:cs typeface="+mj-cs"/>
              </a:defRPr>
            </a:lvl1pPr>
          </a:lstStyle>
          <a:p>
            <a:r>
              <a:rPr lang="ja-JP" altLang="en-US" sz="3600" dirty="0">
                <a:solidFill>
                  <a:srgbClr val="629390"/>
                </a:solidFill>
                <a:latin typeface="メイリオ" panose="020B0604030504040204" pitchFamily="50" charset="-128"/>
                <a:ea typeface="メイリオ" panose="020B0604030504040204" pitchFamily="50" charset="-128"/>
              </a:rPr>
              <a:t>入試問題②</a:t>
            </a:r>
          </a:p>
        </p:txBody>
      </p:sp>
      <p:sp>
        <p:nvSpPr>
          <p:cNvPr id="2" name="スライド番号プレースホルダー 1">
            <a:extLst>
              <a:ext uri="{FF2B5EF4-FFF2-40B4-BE49-F238E27FC236}">
                <a16:creationId xmlns:a16="http://schemas.microsoft.com/office/drawing/2014/main" id="{0E559E19-FCD3-4F0B-B3F6-91848C26090D}"/>
              </a:ext>
            </a:extLst>
          </p:cNvPr>
          <p:cNvSpPr>
            <a:spLocks noGrp="1"/>
          </p:cNvSpPr>
          <p:nvPr>
            <p:ph type="sldNum" sz="quarter" idx="12"/>
          </p:nvPr>
        </p:nvSpPr>
        <p:spPr/>
        <p:txBody>
          <a:bodyPr/>
          <a:lstStyle/>
          <a:p>
            <a:fld id="{769CE1B8-0B31-4C4D-BD57-DF02A77D0234}" type="slidenum">
              <a:rPr kumimoji="1" lang="ja-JP" altLang="en-US" smtClean="0"/>
              <a:t>6</a:t>
            </a:fld>
            <a:endParaRPr kumimoji="1" lang="ja-JP" altLang="en-US"/>
          </a:p>
        </p:txBody>
      </p:sp>
      <p:sp>
        <p:nvSpPr>
          <p:cNvPr id="3" name="テキスト ボックス 2">
            <a:extLst>
              <a:ext uri="{FF2B5EF4-FFF2-40B4-BE49-F238E27FC236}">
                <a16:creationId xmlns:a16="http://schemas.microsoft.com/office/drawing/2014/main" id="{C02F0BD5-29BB-416F-9E05-82D977BD5C7D}"/>
              </a:ext>
            </a:extLst>
          </p:cNvPr>
          <p:cNvSpPr txBox="1"/>
          <p:nvPr/>
        </p:nvSpPr>
        <p:spPr>
          <a:xfrm>
            <a:off x="2714782" y="205980"/>
            <a:ext cx="6285710" cy="615553"/>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kumimoji="1" lang="ja-JP" altLang="en-US" sz="1700" dirty="0">
                <a:solidFill>
                  <a:srgbClr val="1D3366"/>
                </a:solidFill>
                <a:latin typeface="UD Digi Kyokasho N-B" panose="02020700000000000000" pitchFamily="17" charset="-128"/>
                <a:ea typeface="UD Digi Kyokasho N-B" panose="02020700000000000000" pitchFamily="17" charset="-128"/>
              </a:rPr>
              <a:t>完売支店と売れ残り支店　部長の評価は完売支店、社長の評価は売れ残り支店。社長の考えとは？</a:t>
            </a:r>
          </a:p>
        </p:txBody>
      </p:sp>
    </p:spTree>
    <p:extLst>
      <p:ext uri="{BB962C8B-B14F-4D97-AF65-F5344CB8AC3E}">
        <p14:creationId xmlns:p14="http://schemas.microsoft.com/office/powerpoint/2010/main" val="504635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3">
            <a:extLst>
              <a:ext uri="{FF2B5EF4-FFF2-40B4-BE49-F238E27FC236}">
                <a16:creationId xmlns:a16="http://schemas.microsoft.com/office/drawing/2014/main" id="{5720E3AA-C727-4ACF-8A69-B454570CFBE6}"/>
              </a:ext>
            </a:extLst>
          </p:cNvPr>
          <p:cNvSpPr txBox="1">
            <a:spLocks/>
          </p:cNvSpPr>
          <p:nvPr/>
        </p:nvSpPr>
        <p:spPr>
          <a:xfrm>
            <a:off x="-13616" y="160228"/>
            <a:ext cx="8528966" cy="648072"/>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kumimoji="1" sz="8800" kern="1200" cap="all" spc="-80" baseline="0">
                <a:solidFill>
                  <a:schemeClr val="tx1"/>
                </a:solidFill>
                <a:latin typeface="+mj-lt"/>
                <a:ea typeface="+mj-ea"/>
                <a:cs typeface="+mj-cs"/>
              </a:defRPr>
            </a:lvl1pPr>
          </a:lstStyle>
          <a:p>
            <a:r>
              <a:rPr lang="ja-JP" altLang="en-US" sz="3600" dirty="0">
                <a:solidFill>
                  <a:srgbClr val="629390"/>
                </a:solidFill>
                <a:latin typeface="メイリオ" panose="020B0604030504040204" pitchFamily="50" charset="-128"/>
                <a:ea typeface="メイリオ" panose="020B0604030504040204" pitchFamily="50" charset="-128"/>
              </a:rPr>
              <a:t>入試問題③</a:t>
            </a:r>
          </a:p>
        </p:txBody>
      </p:sp>
      <p:sp>
        <p:nvSpPr>
          <p:cNvPr id="2" name="スライド番号プレースホルダー 1">
            <a:extLst>
              <a:ext uri="{FF2B5EF4-FFF2-40B4-BE49-F238E27FC236}">
                <a16:creationId xmlns:a16="http://schemas.microsoft.com/office/drawing/2014/main" id="{55D21FF5-36E8-489F-A9E9-6780D791BF78}"/>
              </a:ext>
            </a:extLst>
          </p:cNvPr>
          <p:cNvSpPr>
            <a:spLocks noGrp="1"/>
          </p:cNvSpPr>
          <p:nvPr>
            <p:ph type="sldNum" sz="quarter" idx="12"/>
          </p:nvPr>
        </p:nvSpPr>
        <p:spPr/>
        <p:txBody>
          <a:bodyPr/>
          <a:lstStyle/>
          <a:p>
            <a:fld id="{769CE1B8-0B31-4C4D-BD57-DF02A77D0234}" type="slidenum">
              <a:rPr kumimoji="1" lang="ja-JP" altLang="en-US" smtClean="0"/>
              <a:t>7</a:t>
            </a:fld>
            <a:endParaRPr kumimoji="1" lang="ja-JP" altLang="en-US"/>
          </a:p>
        </p:txBody>
      </p:sp>
      <p:sp>
        <p:nvSpPr>
          <p:cNvPr id="4" name="テキスト ボックス 3"/>
          <p:cNvSpPr txBox="1"/>
          <p:nvPr/>
        </p:nvSpPr>
        <p:spPr>
          <a:xfrm>
            <a:off x="2391866" y="808300"/>
            <a:ext cx="4247317" cy="5368661"/>
          </a:xfrm>
          <a:prstGeom prst="rect">
            <a:avLst/>
          </a:prstGeom>
          <a:noFill/>
          <a:ln>
            <a:solidFill>
              <a:schemeClr val="accent1"/>
            </a:solidFill>
          </a:ln>
        </p:spPr>
        <p:txBody>
          <a:bodyPr vert="eaVert" wrap="square" rtlCol="0">
            <a:spAutoFit/>
          </a:bodyPr>
          <a:lstStyle/>
          <a:p>
            <a:r>
              <a:rPr kumimoji="1" lang="ja-JP" altLang="en-US" sz="1200" dirty="0"/>
              <a:t>十一月十五日</a:t>
            </a:r>
            <a:endParaRPr kumimoji="1" lang="en-US" altLang="ja-JP" sz="1200" dirty="0"/>
          </a:p>
          <a:p>
            <a:endParaRPr kumimoji="1" lang="en-US" altLang="ja-JP" sz="1200" dirty="0"/>
          </a:p>
          <a:p>
            <a:r>
              <a:rPr kumimoji="1" lang="ja-JP" altLang="en-US" sz="1200" dirty="0"/>
              <a:t>第八回　環境福祉委員会</a:t>
            </a:r>
            <a:endParaRPr kumimoji="1" lang="en-US" altLang="ja-JP" sz="1200" dirty="0"/>
          </a:p>
          <a:p>
            <a:endParaRPr kumimoji="1" lang="en-US" altLang="ja-JP" sz="1200" dirty="0"/>
          </a:p>
          <a:p>
            <a:r>
              <a:rPr kumimoji="1" lang="ja-JP" altLang="en-US" sz="1200" b="1" dirty="0"/>
              <a:t>■議題</a:t>
            </a:r>
            <a:endParaRPr kumimoji="1" lang="en-US" altLang="ja-JP" sz="1200" b="1" dirty="0"/>
          </a:p>
          <a:p>
            <a:r>
              <a:rPr kumimoji="1" lang="ja-JP" altLang="en-US" sz="1200" dirty="0"/>
              <a:t>　</a:t>
            </a:r>
            <a:endParaRPr kumimoji="1" lang="en-US" altLang="ja-JP" sz="1200" dirty="0"/>
          </a:p>
          <a:p>
            <a:r>
              <a:rPr kumimoji="1" lang="ja-JP" altLang="en-US" sz="1200" dirty="0"/>
              <a:t>　もっと地域の人に喜ばれる全校地域清掃にしよう</a:t>
            </a:r>
            <a:endParaRPr kumimoji="1" lang="en-US" altLang="ja-JP" sz="1200" dirty="0"/>
          </a:p>
          <a:p>
            <a:endParaRPr kumimoji="1" lang="en-US" altLang="ja-JP" sz="1200" dirty="0"/>
          </a:p>
          <a:p>
            <a:r>
              <a:rPr kumimoji="1" lang="ja-JP" altLang="en-US" sz="1200" b="1" dirty="0"/>
              <a:t>■議題理由</a:t>
            </a:r>
            <a:endParaRPr kumimoji="1" lang="en-US" altLang="ja-JP" sz="1200" b="1" dirty="0"/>
          </a:p>
          <a:p>
            <a:r>
              <a:rPr kumimoji="1" lang="ja-JP" altLang="en-US" sz="1200" dirty="0"/>
              <a:t>　　</a:t>
            </a:r>
            <a:endParaRPr kumimoji="1" lang="en-US" altLang="ja-JP" sz="1200" dirty="0"/>
          </a:p>
          <a:p>
            <a:r>
              <a:rPr kumimoji="1" lang="ja-JP" altLang="en-US" sz="1200" dirty="0"/>
              <a:t>「全校地域清掃」は、今年で三年が終わりました。しかし、最近は、ごみを拾うだけの活動になっていて。全校児童が達成感をもてる活動になっていません。</a:t>
            </a:r>
            <a:endParaRPr kumimoji="1" lang="en-US" altLang="ja-JP" sz="1200" dirty="0"/>
          </a:p>
          <a:p>
            <a:r>
              <a:rPr kumimoji="1" lang="ja-JP" altLang="en-US" sz="1200" dirty="0"/>
              <a:t>　そこで、来年度は、もっと地域の人とかかわって、地域の人に喜んでもらえる全校地域清掃に変えていこうと思います。地域の人に喜んでもらえる活動にすることが、全校児童の達成感につながると思い提案しました。</a:t>
            </a:r>
            <a:endParaRPr kumimoji="1" lang="en-US" altLang="ja-JP" sz="1200" dirty="0"/>
          </a:p>
          <a:p>
            <a:endParaRPr kumimoji="1" lang="en-US" altLang="ja-JP" sz="1200" dirty="0"/>
          </a:p>
          <a:p>
            <a:r>
              <a:rPr kumimoji="1" lang="ja-JP" altLang="en-US" sz="1200" b="1" dirty="0"/>
              <a:t>■話し合うこと</a:t>
            </a:r>
            <a:endParaRPr kumimoji="1" lang="en-US" altLang="ja-JP" sz="1200" b="1" dirty="0"/>
          </a:p>
          <a:p>
            <a:endParaRPr kumimoji="1" lang="en-US" altLang="ja-JP" sz="1200" dirty="0"/>
          </a:p>
          <a:p>
            <a:r>
              <a:rPr kumimoji="1" lang="ja-JP" altLang="en-US" sz="1200" dirty="0"/>
              <a:t>　もっと地域の人に喜んでもらえる全校地域清掃にするために環境福祉委員会として何をするのか</a:t>
            </a:r>
            <a:endParaRPr kumimoji="1" lang="en-US" altLang="ja-JP" sz="1200" dirty="0"/>
          </a:p>
          <a:p>
            <a:endParaRPr kumimoji="1" lang="en-US" altLang="ja-JP" sz="1200" dirty="0"/>
          </a:p>
        </p:txBody>
      </p:sp>
      <p:sp>
        <p:nvSpPr>
          <p:cNvPr id="6" name="テキスト ボックス 5"/>
          <p:cNvSpPr txBox="1"/>
          <p:nvPr/>
        </p:nvSpPr>
        <p:spPr>
          <a:xfrm>
            <a:off x="7073375" y="808300"/>
            <a:ext cx="1708160" cy="5295939"/>
          </a:xfrm>
          <a:prstGeom prst="rect">
            <a:avLst/>
          </a:prstGeom>
          <a:noFill/>
        </p:spPr>
        <p:txBody>
          <a:bodyPr vert="eaVert" wrap="square" rtlCol="0">
            <a:spAutoFit/>
          </a:bodyPr>
          <a:lstStyle/>
          <a:p>
            <a:r>
              <a:rPr kumimoji="1" lang="ja-JP" altLang="en-US" sz="1100" dirty="0"/>
              <a:t>佐藤さんの学校では、毎年九月に、環境福祉委員会が中心となって「全校地域清掃」を行っています。「全校地域清掃」は、縦割り班ごとに担当地域を二時間かけて清掃する活動です。この活動に対して。「全校地域清掃は、割り当て場所のゴミを拾うだけの活動になっている。もっと達成感がもてる活動にしてほしい。」という意見が児童会の投書箱に複数寄せられました。この意見を受けて、環境福祉委員会では、「もっと地域の人に喜ばれる全校地域清掃にしよう」という議題で話し合うことになりました。佐藤さんは、環境福祉委員です。第八回環境福祉委員会で、意見を発表しようと思っています。次は、</a:t>
            </a:r>
            <a:r>
              <a:rPr kumimoji="1" lang="en-US" altLang="ja-JP" sz="1100" dirty="0"/>
              <a:t>【</a:t>
            </a:r>
            <a:r>
              <a:rPr kumimoji="1" lang="ja-JP" altLang="en-US" sz="1100" dirty="0"/>
              <a:t>黒板</a:t>
            </a:r>
            <a:r>
              <a:rPr kumimoji="1" lang="en-US" altLang="ja-JP" sz="1100" dirty="0"/>
              <a:t>】</a:t>
            </a:r>
            <a:r>
              <a:rPr kumimoji="1" lang="ja-JP" altLang="en-US" sz="1100" dirty="0"/>
              <a:t>に書かれた「議題」「提案理由」「話し合うこと」です。</a:t>
            </a:r>
          </a:p>
        </p:txBody>
      </p:sp>
      <p:sp>
        <p:nvSpPr>
          <p:cNvPr id="7" name="テキスト ボックス 6"/>
          <p:cNvSpPr txBox="1"/>
          <p:nvPr/>
        </p:nvSpPr>
        <p:spPr>
          <a:xfrm>
            <a:off x="6623316" y="808300"/>
            <a:ext cx="400110" cy="839268"/>
          </a:xfrm>
          <a:prstGeom prst="rect">
            <a:avLst/>
          </a:prstGeom>
          <a:noFill/>
        </p:spPr>
        <p:txBody>
          <a:bodyPr vert="eaVert" wrap="square" rtlCol="0">
            <a:spAutoFit/>
          </a:bodyPr>
          <a:lstStyle/>
          <a:p>
            <a:r>
              <a:rPr kumimoji="1" lang="en-US" altLang="ja-JP" sz="1400" b="1" dirty="0"/>
              <a:t>【</a:t>
            </a:r>
            <a:r>
              <a:rPr kumimoji="1" lang="ja-JP" altLang="en-US" sz="1400" b="1" dirty="0"/>
              <a:t>黒板</a:t>
            </a:r>
            <a:r>
              <a:rPr kumimoji="1" lang="en-US" altLang="ja-JP" sz="1400" b="1" dirty="0"/>
              <a:t>】</a:t>
            </a:r>
            <a:endParaRPr kumimoji="1" lang="ja-JP" altLang="en-US" sz="1400" b="1" dirty="0"/>
          </a:p>
        </p:txBody>
      </p:sp>
      <p:sp>
        <p:nvSpPr>
          <p:cNvPr id="8" name="テキスト ボックス 7"/>
          <p:cNvSpPr txBox="1"/>
          <p:nvPr/>
        </p:nvSpPr>
        <p:spPr>
          <a:xfrm>
            <a:off x="250407" y="808301"/>
            <a:ext cx="1708160" cy="5295938"/>
          </a:xfrm>
          <a:prstGeom prst="rect">
            <a:avLst/>
          </a:prstGeom>
          <a:noFill/>
        </p:spPr>
        <p:txBody>
          <a:bodyPr vert="eaVert" wrap="square" rtlCol="0">
            <a:spAutoFit/>
          </a:bodyPr>
          <a:lstStyle/>
          <a:p>
            <a:r>
              <a:rPr kumimoji="1" lang="ja-JP" altLang="en-US" sz="1100" dirty="0"/>
              <a:t>佐藤さんは、どんな意見を発表するのがよいと思いますか。次の</a:t>
            </a:r>
            <a:r>
              <a:rPr kumimoji="1" lang="en-US" altLang="ja-JP" sz="1100" dirty="0"/>
              <a:t>〈</a:t>
            </a:r>
            <a:r>
              <a:rPr kumimoji="1" lang="ja-JP" altLang="en-US" sz="1100" dirty="0"/>
              <a:t>条件</a:t>
            </a:r>
            <a:r>
              <a:rPr kumimoji="1" lang="en-US" altLang="ja-JP" sz="1100" dirty="0"/>
              <a:t>〉</a:t>
            </a:r>
            <a:r>
              <a:rPr kumimoji="1" lang="ja-JP" altLang="en-US" sz="1100" dirty="0"/>
              <a:t>を踏まえて書きましょう。</a:t>
            </a:r>
            <a:endParaRPr kumimoji="1" lang="en-US" altLang="ja-JP" sz="1100" dirty="0"/>
          </a:p>
          <a:p>
            <a:r>
              <a:rPr kumimoji="1" lang="en-US" altLang="ja-JP" sz="1100" dirty="0"/>
              <a:t>〈</a:t>
            </a:r>
            <a:r>
              <a:rPr kumimoji="1" lang="ja-JP" altLang="en-US" sz="1100" dirty="0"/>
              <a:t>条件</a:t>
            </a:r>
            <a:r>
              <a:rPr kumimoji="1" lang="en-US" altLang="ja-JP" sz="1100" dirty="0"/>
              <a:t>〉</a:t>
            </a:r>
          </a:p>
          <a:p>
            <a:r>
              <a:rPr kumimoji="1" lang="ja-JP" altLang="en-US" sz="1100" dirty="0"/>
              <a:t>〇もっと地域の人とかかわって、地域の人に喜んでもらえる全校地域清掃にするために、環境福祉委員会として何をするのか具体的な方法を書くこと。</a:t>
            </a:r>
            <a:endParaRPr kumimoji="1" lang="en-US" altLang="ja-JP" sz="1100" dirty="0"/>
          </a:p>
          <a:p>
            <a:r>
              <a:rPr kumimoji="1" lang="ja-JP" altLang="en-US" sz="1100" dirty="0"/>
              <a:t>〇なぜその方法がよいと思うのか理由を書くこと。</a:t>
            </a:r>
            <a:endParaRPr kumimoji="1" lang="en-US" altLang="ja-JP" sz="1100" dirty="0"/>
          </a:p>
          <a:p>
            <a:r>
              <a:rPr kumimoji="1" lang="ja-JP" altLang="en-US" sz="1100" dirty="0"/>
              <a:t>〇六百四十字以上八百字以内で書くこと。</a:t>
            </a:r>
            <a:endParaRPr kumimoji="1" lang="en-US" altLang="ja-JP" sz="1100" dirty="0"/>
          </a:p>
          <a:p>
            <a:r>
              <a:rPr kumimoji="1" lang="ja-JP" altLang="en-US" sz="1100" dirty="0"/>
              <a:t>〇段落に分けて書くこと。</a:t>
            </a:r>
            <a:endParaRPr kumimoji="1" lang="en-US" altLang="ja-JP" sz="1100" dirty="0"/>
          </a:p>
          <a:p>
            <a:r>
              <a:rPr kumimoji="1" lang="ja-JP" altLang="en-US" sz="1100" dirty="0"/>
              <a:t>＊題名や名前は書かず、原稿用紙の一行目から書き始めましょう。</a:t>
            </a:r>
          </a:p>
        </p:txBody>
      </p:sp>
      <p:sp>
        <p:nvSpPr>
          <p:cNvPr id="3" name="テキスト ボックス 2">
            <a:extLst>
              <a:ext uri="{FF2B5EF4-FFF2-40B4-BE49-F238E27FC236}">
                <a16:creationId xmlns:a16="http://schemas.microsoft.com/office/drawing/2014/main" id="{39D753A5-CE56-41A3-A14F-739C1F140710}"/>
              </a:ext>
            </a:extLst>
          </p:cNvPr>
          <p:cNvSpPr txBox="1"/>
          <p:nvPr/>
        </p:nvSpPr>
        <p:spPr>
          <a:xfrm>
            <a:off x="2619022" y="138208"/>
            <a:ext cx="6524978" cy="615553"/>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kumimoji="1" lang="ja-JP" altLang="en-US" sz="1700" dirty="0">
                <a:solidFill>
                  <a:srgbClr val="1D3366"/>
                </a:solidFill>
                <a:latin typeface="UD Digi Kyokasho N-B" panose="02020700000000000000" pitchFamily="17" charset="-128"/>
                <a:ea typeface="UD Digi Kyokasho N-B" panose="02020700000000000000" pitchFamily="17" charset="-128"/>
              </a:rPr>
              <a:t>「全校地域清掃」が（義務的な）割当箇所清掃になっている。</a:t>
            </a:r>
            <a:endParaRPr kumimoji="1" lang="en-US" altLang="ja-JP" sz="1700" dirty="0">
              <a:solidFill>
                <a:srgbClr val="1D3366"/>
              </a:solidFill>
              <a:latin typeface="UD Digi Kyokasho N-B" panose="02020700000000000000" pitchFamily="17" charset="-128"/>
              <a:ea typeface="UD Digi Kyokasho N-B" panose="02020700000000000000" pitchFamily="17" charset="-128"/>
            </a:endParaRPr>
          </a:p>
          <a:p>
            <a:r>
              <a:rPr kumimoji="1" lang="ja-JP" altLang="en-US" sz="1700" dirty="0">
                <a:solidFill>
                  <a:srgbClr val="1D3366"/>
                </a:solidFill>
                <a:latin typeface="UD Digi Kyokasho N-B" panose="02020700000000000000" pitchFamily="17" charset="-128"/>
                <a:ea typeface="UD Digi Kyokasho N-B" panose="02020700000000000000" pitchFamily="17" charset="-128"/>
              </a:rPr>
              <a:t>達成感のもてる活動にするための委員会での意見発表とは？</a:t>
            </a:r>
          </a:p>
        </p:txBody>
      </p:sp>
    </p:spTree>
    <p:extLst>
      <p:ext uri="{BB962C8B-B14F-4D97-AF65-F5344CB8AC3E}">
        <p14:creationId xmlns:p14="http://schemas.microsoft.com/office/powerpoint/2010/main" val="3270782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3">
            <a:extLst>
              <a:ext uri="{FF2B5EF4-FFF2-40B4-BE49-F238E27FC236}">
                <a16:creationId xmlns:a16="http://schemas.microsoft.com/office/drawing/2014/main" id="{621F2E92-7B8D-4CC9-8308-BFFE623C4615}"/>
              </a:ext>
            </a:extLst>
          </p:cNvPr>
          <p:cNvSpPr txBox="1">
            <a:spLocks/>
          </p:cNvSpPr>
          <p:nvPr/>
        </p:nvSpPr>
        <p:spPr>
          <a:xfrm>
            <a:off x="143508" y="160229"/>
            <a:ext cx="8528966" cy="648072"/>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kumimoji="1" sz="8800" kern="1200" cap="all" spc="-80" baseline="0">
                <a:solidFill>
                  <a:schemeClr val="tx1"/>
                </a:solidFill>
                <a:latin typeface="+mj-lt"/>
                <a:ea typeface="+mj-ea"/>
                <a:cs typeface="+mj-cs"/>
              </a:defRPr>
            </a:lvl1pPr>
          </a:lstStyle>
          <a:p>
            <a:r>
              <a:rPr lang="ja-JP" altLang="en-US" sz="3600" dirty="0">
                <a:solidFill>
                  <a:srgbClr val="629390"/>
                </a:solidFill>
                <a:latin typeface="メイリオ" panose="020B0604030504040204" pitchFamily="50" charset="-128"/>
                <a:ea typeface="メイリオ" panose="020B0604030504040204" pitchFamily="50" charset="-128"/>
              </a:rPr>
              <a:t>入試問題④</a:t>
            </a:r>
          </a:p>
        </p:txBody>
      </p:sp>
      <p:pic>
        <p:nvPicPr>
          <p:cNvPr id="10" name="図 9">
            <a:extLst>
              <a:ext uri="{FF2B5EF4-FFF2-40B4-BE49-F238E27FC236}">
                <a16:creationId xmlns:a16="http://schemas.microsoft.com/office/drawing/2014/main" id="{B7D64A57-6ADD-4785-AB6A-1E52769A0798}"/>
              </a:ext>
            </a:extLst>
          </p:cNvPr>
          <p:cNvPicPr>
            <a:picLocks noChangeAspect="1"/>
          </p:cNvPicPr>
          <p:nvPr/>
        </p:nvPicPr>
        <p:blipFill rotWithShape="1">
          <a:blip r:embed="rId3">
            <a:extLst>
              <a:ext uri="{28A0092B-C50C-407E-A947-70E740481C1C}">
                <a14:useLocalDpi xmlns:a14="http://schemas.microsoft.com/office/drawing/2010/main" val="0"/>
              </a:ext>
            </a:extLst>
          </a:blip>
          <a:srcRect t="10688"/>
          <a:stretch/>
        </p:blipFill>
        <p:spPr>
          <a:xfrm>
            <a:off x="143509" y="905397"/>
            <a:ext cx="4575248" cy="5837499"/>
          </a:xfrm>
          <a:prstGeom prst="rect">
            <a:avLst/>
          </a:prstGeom>
        </p:spPr>
      </p:pic>
      <p:sp>
        <p:nvSpPr>
          <p:cNvPr id="11" name="テキスト ボックス 10">
            <a:extLst>
              <a:ext uri="{FF2B5EF4-FFF2-40B4-BE49-F238E27FC236}">
                <a16:creationId xmlns:a16="http://schemas.microsoft.com/office/drawing/2014/main" id="{A757CA9C-E0CD-4B8D-9800-C55EF8275B38}"/>
              </a:ext>
            </a:extLst>
          </p:cNvPr>
          <p:cNvSpPr txBox="1"/>
          <p:nvPr/>
        </p:nvSpPr>
        <p:spPr>
          <a:xfrm>
            <a:off x="5609136" y="1079110"/>
            <a:ext cx="2106385" cy="523220"/>
          </a:xfrm>
          <a:prstGeom prst="rect">
            <a:avLst/>
          </a:prstGeom>
          <a:no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2800" b="0" i="0" u="none" strike="noStrike" kern="0" cap="none" spc="0" normalizeH="0" baseline="0" noProof="0" dirty="0">
                <a:ln>
                  <a:noFill/>
                </a:ln>
                <a:solidFill>
                  <a:prstClr val="black"/>
                </a:solidFill>
                <a:effectLst/>
                <a:uLnTx/>
                <a:uFillTx/>
                <a:latin typeface="Tw Cen MT"/>
                <a:ea typeface="HGPｺﾞｼｯｸE" panose="020B0900000000000000" pitchFamily="50" charset="-128"/>
              </a:rPr>
              <a:t>国語</a:t>
            </a:r>
            <a:endParaRPr kumimoji="1" lang="en-US" altLang="ja-JP" sz="2800" b="0" i="0" u="none" strike="noStrike" kern="0" cap="none" spc="0" normalizeH="0" baseline="0" noProof="0" dirty="0">
              <a:ln>
                <a:noFill/>
              </a:ln>
              <a:solidFill>
                <a:prstClr val="black"/>
              </a:solidFill>
              <a:effectLst/>
              <a:uLnTx/>
              <a:uFillTx/>
              <a:latin typeface="Tw Cen MT"/>
              <a:ea typeface="HGPｺﾞｼｯｸE" panose="020B0900000000000000" pitchFamily="50" charset="-128"/>
            </a:endParaRPr>
          </a:p>
        </p:txBody>
      </p:sp>
      <p:sp>
        <p:nvSpPr>
          <p:cNvPr id="12" name="テキスト ボックス 11">
            <a:extLst>
              <a:ext uri="{FF2B5EF4-FFF2-40B4-BE49-F238E27FC236}">
                <a16:creationId xmlns:a16="http://schemas.microsoft.com/office/drawing/2014/main" id="{4BD8D7EC-1F3A-464D-83C3-8DB6851098E7}"/>
              </a:ext>
            </a:extLst>
          </p:cNvPr>
          <p:cNvSpPr txBox="1"/>
          <p:nvPr/>
        </p:nvSpPr>
        <p:spPr>
          <a:xfrm>
            <a:off x="4824027" y="1732298"/>
            <a:ext cx="4176464" cy="3477875"/>
          </a:xfrm>
          <a:prstGeom prst="rect">
            <a:avLst/>
          </a:prstGeom>
          <a:noFill/>
        </p:spPr>
        <p:txBody>
          <a:bodyPr wrap="square" rtlCol="0">
            <a:spAutoFit/>
          </a:bodyPr>
          <a:lstStyle/>
          <a:p>
            <a:pPr defTabSz="914400"/>
            <a:r>
              <a:rPr kumimoji="1" lang="ja-JP" altLang="en-US" sz="2000" dirty="0">
                <a:solidFill>
                  <a:prstClr val="black"/>
                </a:solidFill>
                <a:latin typeface="Tw Cen MT"/>
                <a:ea typeface="HGPｺﾞｼｯｸE" panose="020B0900000000000000" pitchFamily="50" charset="-128"/>
              </a:rPr>
              <a:t>空欄イについて、ここで森さんは何と述べたと考えられるか。</a:t>
            </a:r>
            <a:endParaRPr kumimoji="1" lang="en-US" altLang="ja-JP" sz="2000" dirty="0">
              <a:solidFill>
                <a:prstClr val="black"/>
              </a:solidFill>
              <a:latin typeface="Tw Cen MT"/>
              <a:ea typeface="HGPｺﾞｼｯｸE" panose="020B0900000000000000" pitchFamily="50" charset="-128"/>
            </a:endParaRPr>
          </a:p>
          <a:p>
            <a:pPr defTabSz="914400"/>
            <a:endParaRPr kumimoji="1" lang="en-US" altLang="ja-JP" sz="2000" dirty="0">
              <a:solidFill>
                <a:prstClr val="black"/>
              </a:solidFill>
              <a:latin typeface="Tw Cen MT"/>
              <a:ea typeface="HGPｺﾞｼｯｸE" panose="020B0900000000000000" pitchFamily="50" charset="-128"/>
            </a:endParaRPr>
          </a:p>
          <a:p>
            <a:pPr defTabSz="914400"/>
            <a:r>
              <a:rPr kumimoji="1" lang="ja-JP" altLang="en-US" sz="2000" dirty="0">
                <a:solidFill>
                  <a:prstClr val="black"/>
                </a:solidFill>
                <a:latin typeface="Tw Cen MT"/>
                <a:ea typeface="HGPｺﾞｼｯｸE" panose="020B0900000000000000" pitchFamily="50" charset="-128"/>
              </a:rPr>
              <a:t>・２文構成で、８０字以上、１２０字以内で書くこと。</a:t>
            </a:r>
            <a:endParaRPr kumimoji="1" lang="en-US" altLang="ja-JP" sz="2000" dirty="0">
              <a:solidFill>
                <a:prstClr val="black"/>
              </a:solidFill>
              <a:latin typeface="Tw Cen MT"/>
              <a:ea typeface="HGPｺﾞｼｯｸE" panose="020B0900000000000000" pitchFamily="50" charset="-128"/>
            </a:endParaRPr>
          </a:p>
          <a:p>
            <a:pPr defTabSz="914400"/>
            <a:r>
              <a:rPr kumimoji="1" lang="ja-JP" altLang="en-US" sz="2000" dirty="0">
                <a:solidFill>
                  <a:prstClr val="black"/>
                </a:solidFill>
                <a:latin typeface="Tw Cen MT"/>
                <a:ea typeface="HGPｺﾞｼｯｸE" panose="020B0900000000000000" pitchFamily="50" charset="-128"/>
              </a:rPr>
              <a:t>・１文目は</a:t>
            </a:r>
            <a:r>
              <a:rPr kumimoji="1" lang="ja-JP" altLang="en-US" sz="2000" dirty="0">
                <a:solidFill>
                  <a:srgbClr val="A9162C"/>
                </a:solidFill>
                <a:latin typeface="Tw Cen MT"/>
                <a:ea typeface="HGPｺﾞｼｯｸE" panose="020B0900000000000000" pitchFamily="50" charset="-128"/>
              </a:rPr>
              <a:t>「確かに」</a:t>
            </a:r>
            <a:r>
              <a:rPr kumimoji="1" lang="ja-JP" altLang="en-US" sz="2000" dirty="0">
                <a:solidFill>
                  <a:prstClr val="black"/>
                </a:solidFill>
                <a:latin typeface="Tw Cen MT"/>
                <a:ea typeface="HGPｺﾞｼｯｸE" panose="020B0900000000000000" pitchFamily="50" charset="-128"/>
              </a:rPr>
              <a:t>という書き出しで、具体的な根拠を２点あげて、部活動の終了時間の延長を提案することに対する基本的な立場を示すこと。</a:t>
            </a:r>
            <a:endParaRPr kumimoji="1" lang="en-US" altLang="ja-JP" sz="2000" dirty="0">
              <a:solidFill>
                <a:prstClr val="black"/>
              </a:solidFill>
              <a:latin typeface="Tw Cen MT"/>
              <a:ea typeface="HGPｺﾞｼｯｸE" panose="020B0900000000000000" pitchFamily="50" charset="-128"/>
            </a:endParaRPr>
          </a:p>
          <a:p>
            <a:pPr defTabSz="914400"/>
            <a:r>
              <a:rPr kumimoji="1" lang="ja-JP" altLang="en-US" sz="2000" dirty="0">
                <a:solidFill>
                  <a:prstClr val="black"/>
                </a:solidFill>
                <a:latin typeface="Tw Cen MT"/>
                <a:ea typeface="HGPｺﾞｼｯｸE" panose="020B0900000000000000" pitchFamily="50" charset="-128"/>
              </a:rPr>
              <a:t>・２文目は</a:t>
            </a:r>
            <a:r>
              <a:rPr kumimoji="1" lang="ja-JP" altLang="en-US" sz="2000" dirty="0">
                <a:solidFill>
                  <a:srgbClr val="A9162C"/>
                </a:solidFill>
                <a:latin typeface="Tw Cen MT"/>
                <a:ea typeface="HGPｺﾞｼｯｸE" panose="020B0900000000000000" pitchFamily="50" charset="-128"/>
              </a:rPr>
              <a:t>「しかし」</a:t>
            </a:r>
            <a:r>
              <a:rPr kumimoji="1" lang="ja-JP" altLang="en-US" sz="2000" dirty="0">
                <a:solidFill>
                  <a:prstClr val="black"/>
                </a:solidFill>
                <a:latin typeface="Tw Cen MT"/>
                <a:ea typeface="HGPｺﾞｼｯｸE" panose="020B0900000000000000" pitchFamily="50" charset="-128"/>
              </a:rPr>
              <a:t>という書き出しで、・・・・</a:t>
            </a:r>
            <a:endParaRPr kumimoji="1" lang="en-US" altLang="ja-JP" sz="2000" dirty="0">
              <a:solidFill>
                <a:prstClr val="black"/>
              </a:solidFill>
              <a:latin typeface="Tw Cen MT"/>
              <a:ea typeface="HGPｺﾞｼｯｸE" panose="020B0900000000000000" pitchFamily="50" charset="-128"/>
            </a:endParaRPr>
          </a:p>
        </p:txBody>
      </p:sp>
      <p:sp>
        <p:nvSpPr>
          <p:cNvPr id="13" name="テキスト ボックス 12">
            <a:extLst>
              <a:ext uri="{FF2B5EF4-FFF2-40B4-BE49-F238E27FC236}">
                <a16:creationId xmlns:a16="http://schemas.microsoft.com/office/drawing/2014/main" id="{70660EAA-F66E-4DFD-B419-EE9856D0BF17}"/>
              </a:ext>
            </a:extLst>
          </p:cNvPr>
          <p:cNvSpPr txBox="1"/>
          <p:nvPr/>
        </p:nvSpPr>
        <p:spPr>
          <a:xfrm>
            <a:off x="4718758" y="5341185"/>
            <a:ext cx="4281734" cy="1107996"/>
          </a:xfrm>
          <a:prstGeom prst="rect">
            <a:avLst/>
          </a:prstGeom>
          <a:solidFill>
            <a:srgbClr val="7CCA62">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2200" b="0" i="0" u="none" strike="noStrike" kern="0" cap="none" spc="0" normalizeH="0" baseline="0" noProof="0" dirty="0">
                <a:ln>
                  <a:noFill/>
                </a:ln>
                <a:solidFill>
                  <a:prstClr val="black"/>
                </a:solidFill>
                <a:effectLst/>
                <a:uLnTx/>
                <a:uFillTx/>
                <a:latin typeface="Tw Cen MT"/>
                <a:ea typeface="HGPｺﾞｼｯｸE" panose="020B0900000000000000" pitchFamily="50" charset="-128"/>
              </a:rPr>
              <a:t>論理的思考力</a:t>
            </a:r>
            <a:endParaRPr kumimoji="1" lang="en-US" altLang="ja-JP" sz="2200" b="0" i="0" u="none" strike="noStrike" kern="0" cap="none" spc="0" normalizeH="0" baseline="0" noProof="0" dirty="0">
              <a:ln>
                <a:noFill/>
              </a:ln>
              <a:solidFill>
                <a:prstClr val="black"/>
              </a:solidFill>
              <a:effectLst/>
              <a:uLnTx/>
              <a:uFillTx/>
              <a:latin typeface="Tw Cen MT"/>
              <a:ea typeface="HGPｺﾞｼｯｸE" panose="020B09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2200" b="0" i="0" u="none" strike="noStrike" kern="0" cap="none" spc="0" normalizeH="0" baseline="0" noProof="0" dirty="0">
                <a:ln>
                  <a:noFill/>
                </a:ln>
                <a:solidFill>
                  <a:prstClr val="black"/>
                </a:solidFill>
                <a:effectLst/>
                <a:uLnTx/>
                <a:uFillTx/>
                <a:latin typeface="Tw Cen MT"/>
                <a:ea typeface="HGPｺﾞｼｯｸE" panose="020B0900000000000000" pitchFamily="50" charset="-128"/>
              </a:rPr>
              <a:t>→これからの社会を生きるための</a:t>
            </a:r>
            <a:endParaRPr kumimoji="1" lang="en-US" altLang="ja-JP" sz="2200" b="0" i="0" u="none" strike="noStrike" kern="0" cap="none" spc="0" normalizeH="0" baseline="0" noProof="0" dirty="0">
              <a:ln>
                <a:noFill/>
              </a:ln>
              <a:solidFill>
                <a:prstClr val="black"/>
              </a:solidFill>
              <a:effectLst/>
              <a:uLnTx/>
              <a:uFillTx/>
              <a:latin typeface="Tw Cen MT"/>
              <a:ea typeface="HGPｺﾞｼｯｸE" panose="020B09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2200" b="0" i="0" u="none" strike="noStrike" kern="0" cap="none" spc="0" normalizeH="0" baseline="0" noProof="0" dirty="0">
                <a:ln>
                  <a:noFill/>
                </a:ln>
                <a:solidFill>
                  <a:prstClr val="black"/>
                </a:solidFill>
                <a:effectLst/>
                <a:uLnTx/>
                <a:uFillTx/>
                <a:latin typeface="Tw Cen MT"/>
                <a:ea typeface="HGPｺﾞｼｯｸE" panose="020B0900000000000000" pitchFamily="50" charset="-128"/>
              </a:rPr>
              <a:t>必須の力</a:t>
            </a:r>
          </a:p>
        </p:txBody>
      </p:sp>
      <p:sp>
        <p:nvSpPr>
          <p:cNvPr id="2" name="スライド番号プレースホルダー 1">
            <a:extLst>
              <a:ext uri="{FF2B5EF4-FFF2-40B4-BE49-F238E27FC236}">
                <a16:creationId xmlns:a16="http://schemas.microsoft.com/office/drawing/2014/main" id="{F1706D82-4C0A-4BAF-ABF7-C23609A26E96}"/>
              </a:ext>
            </a:extLst>
          </p:cNvPr>
          <p:cNvSpPr>
            <a:spLocks noGrp="1"/>
          </p:cNvSpPr>
          <p:nvPr>
            <p:ph type="sldNum" sz="quarter" idx="12"/>
          </p:nvPr>
        </p:nvSpPr>
        <p:spPr/>
        <p:txBody>
          <a:bodyPr/>
          <a:lstStyle/>
          <a:p>
            <a:fld id="{769CE1B8-0B31-4C4D-BD57-DF02A77D0234}" type="slidenum">
              <a:rPr kumimoji="1" lang="ja-JP" altLang="en-US" smtClean="0"/>
              <a:t>8</a:t>
            </a:fld>
            <a:endParaRPr kumimoji="1" lang="ja-JP" altLang="en-US"/>
          </a:p>
        </p:txBody>
      </p:sp>
      <p:sp>
        <p:nvSpPr>
          <p:cNvPr id="3" name="テキスト ボックス 2">
            <a:extLst>
              <a:ext uri="{FF2B5EF4-FFF2-40B4-BE49-F238E27FC236}">
                <a16:creationId xmlns:a16="http://schemas.microsoft.com/office/drawing/2014/main" id="{A71EE203-DF5D-4F97-8667-CBE4433B4DF3}"/>
              </a:ext>
            </a:extLst>
          </p:cNvPr>
          <p:cNvSpPr txBox="1"/>
          <p:nvPr/>
        </p:nvSpPr>
        <p:spPr>
          <a:xfrm>
            <a:off x="2858290" y="176488"/>
            <a:ext cx="6285710" cy="615553"/>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kumimoji="1" lang="ja-JP" altLang="en-US" sz="1700" dirty="0">
                <a:solidFill>
                  <a:srgbClr val="1D3366"/>
                </a:solidFill>
                <a:latin typeface="UD Digi Kyokasho N-B" panose="02020700000000000000" pitchFamily="17" charset="-128"/>
                <a:ea typeface="UD Digi Kyokasho N-B" panose="02020700000000000000" pitchFamily="17" charset="-128"/>
              </a:rPr>
              <a:t>部活動の延長を主著する議題について、資料を参考に、提案内容のリスク・課題について、検討し対策を講じる問題</a:t>
            </a:r>
          </a:p>
        </p:txBody>
      </p:sp>
    </p:spTree>
    <p:extLst>
      <p:ext uri="{BB962C8B-B14F-4D97-AF65-F5344CB8AC3E}">
        <p14:creationId xmlns:p14="http://schemas.microsoft.com/office/powerpoint/2010/main" val="3652156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EC019E35-77DC-4F0B-AE4E-321A87EB634C}"/>
              </a:ext>
            </a:extLst>
          </p:cNvPr>
          <p:cNvSpPr>
            <a:spLocks noGrp="1"/>
          </p:cNvSpPr>
          <p:nvPr>
            <p:ph type="sldNum" sz="quarter" idx="12"/>
          </p:nvPr>
        </p:nvSpPr>
        <p:spPr/>
        <p:txBody>
          <a:bodyPr/>
          <a:lstStyle/>
          <a:p>
            <a:fld id="{DB5264C1-1636-4D71-89CC-50556F2BA0CC}" type="slidenum">
              <a:rPr kumimoji="1" lang="ja-JP" altLang="en-US" smtClean="0"/>
              <a:t>9</a:t>
            </a:fld>
            <a:endParaRPr kumimoji="1" lang="ja-JP" altLang="en-US"/>
          </a:p>
        </p:txBody>
      </p:sp>
      <p:pic>
        <p:nvPicPr>
          <p:cNvPr id="6" name="図 5">
            <a:extLst>
              <a:ext uri="{FF2B5EF4-FFF2-40B4-BE49-F238E27FC236}">
                <a16:creationId xmlns:a16="http://schemas.microsoft.com/office/drawing/2014/main" id="{8FFBC0CD-18F5-4BFA-96BF-F42C6617EFF2}"/>
              </a:ext>
            </a:extLst>
          </p:cNvPr>
          <p:cNvPicPr>
            <a:picLocks noChangeAspect="1"/>
          </p:cNvPicPr>
          <p:nvPr/>
        </p:nvPicPr>
        <p:blipFill>
          <a:blip r:embed="rId3"/>
          <a:stretch>
            <a:fillRect/>
          </a:stretch>
        </p:blipFill>
        <p:spPr>
          <a:xfrm>
            <a:off x="296332" y="245535"/>
            <a:ext cx="3982156" cy="2947319"/>
          </a:xfrm>
          <a:prstGeom prst="rect">
            <a:avLst/>
          </a:prstGeom>
          <a:ln>
            <a:solidFill>
              <a:schemeClr val="accent1"/>
            </a:solidFill>
          </a:ln>
          <a:effectLst>
            <a:outerShdw blurRad="63500" sx="102000" sy="102000" algn="ctr" rotWithShape="0">
              <a:prstClr val="black">
                <a:alpha val="40000"/>
              </a:prstClr>
            </a:outerShdw>
          </a:effectLst>
        </p:spPr>
      </p:pic>
      <p:pic>
        <p:nvPicPr>
          <p:cNvPr id="7" name="図 6">
            <a:extLst>
              <a:ext uri="{FF2B5EF4-FFF2-40B4-BE49-F238E27FC236}">
                <a16:creationId xmlns:a16="http://schemas.microsoft.com/office/drawing/2014/main" id="{586B6EA2-6D6F-46A9-B892-209214BCF00D}"/>
              </a:ext>
            </a:extLst>
          </p:cNvPr>
          <p:cNvPicPr>
            <a:picLocks noChangeAspect="1"/>
          </p:cNvPicPr>
          <p:nvPr/>
        </p:nvPicPr>
        <p:blipFill>
          <a:blip r:embed="rId4"/>
          <a:stretch>
            <a:fillRect/>
          </a:stretch>
        </p:blipFill>
        <p:spPr>
          <a:xfrm>
            <a:off x="4500740" y="271857"/>
            <a:ext cx="4251674" cy="2920997"/>
          </a:xfrm>
          <a:prstGeom prst="rect">
            <a:avLst/>
          </a:prstGeom>
          <a:ln>
            <a:solidFill>
              <a:schemeClr val="accent1"/>
            </a:solidFill>
          </a:ln>
          <a:effectLst>
            <a:outerShdw blurRad="63500" sx="102000" sy="102000" algn="ctr" rotWithShape="0">
              <a:prstClr val="black">
                <a:alpha val="40000"/>
              </a:prstClr>
            </a:outerShdw>
          </a:effectLst>
        </p:spPr>
      </p:pic>
      <p:pic>
        <p:nvPicPr>
          <p:cNvPr id="8" name="図 7">
            <a:extLst>
              <a:ext uri="{FF2B5EF4-FFF2-40B4-BE49-F238E27FC236}">
                <a16:creationId xmlns:a16="http://schemas.microsoft.com/office/drawing/2014/main" id="{AA9BCA6D-85D9-4708-AE86-8228FED94EAF}"/>
              </a:ext>
            </a:extLst>
          </p:cNvPr>
          <p:cNvPicPr>
            <a:picLocks noChangeAspect="1"/>
          </p:cNvPicPr>
          <p:nvPr/>
        </p:nvPicPr>
        <p:blipFill>
          <a:blip r:embed="rId5"/>
          <a:stretch>
            <a:fillRect/>
          </a:stretch>
        </p:blipFill>
        <p:spPr>
          <a:xfrm>
            <a:off x="296332" y="3413921"/>
            <a:ext cx="3982156" cy="2767044"/>
          </a:xfrm>
          <a:prstGeom prst="rect">
            <a:avLst/>
          </a:prstGeom>
          <a:ln>
            <a:solidFill>
              <a:schemeClr val="accent1"/>
            </a:solidFill>
          </a:ln>
          <a:effectLst>
            <a:outerShdw blurRad="63500" sx="102000" sy="102000" algn="ctr" rotWithShape="0">
              <a:prstClr val="black">
                <a:alpha val="40000"/>
              </a:prstClr>
            </a:outerShdw>
          </a:effectLst>
        </p:spPr>
      </p:pic>
      <p:pic>
        <p:nvPicPr>
          <p:cNvPr id="9" name="図 8">
            <a:extLst>
              <a:ext uri="{FF2B5EF4-FFF2-40B4-BE49-F238E27FC236}">
                <a16:creationId xmlns:a16="http://schemas.microsoft.com/office/drawing/2014/main" id="{1E83484F-2773-4B6F-94C4-DFFAD416D555}"/>
              </a:ext>
            </a:extLst>
          </p:cNvPr>
          <p:cNvPicPr>
            <a:picLocks noChangeAspect="1"/>
          </p:cNvPicPr>
          <p:nvPr/>
        </p:nvPicPr>
        <p:blipFill>
          <a:blip r:embed="rId6"/>
          <a:stretch>
            <a:fillRect/>
          </a:stretch>
        </p:blipFill>
        <p:spPr>
          <a:xfrm>
            <a:off x="4500740" y="3413922"/>
            <a:ext cx="4225118" cy="2767044"/>
          </a:xfrm>
          <a:prstGeom prst="rect">
            <a:avLst/>
          </a:prstGeom>
          <a:ln>
            <a:solidFill>
              <a:schemeClr val="accent1"/>
            </a:solidFill>
          </a:ln>
          <a:effectLst>
            <a:outerShdw blurRad="63500" sx="102000" sy="102000" algn="ctr" rotWithShape="0">
              <a:prstClr val="black">
                <a:alpha val="40000"/>
              </a:prstClr>
            </a:outerShdw>
          </a:effectLst>
        </p:spPr>
      </p:pic>
      <p:sp>
        <p:nvSpPr>
          <p:cNvPr id="11" name="テキスト ボックス 10">
            <a:extLst>
              <a:ext uri="{FF2B5EF4-FFF2-40B4-BE49-F238E27FC236}">
                <a16:creationId xmlns:a16="http://schemas.microsoft.com/office/drawing/2014/main" id="{B3C15A20-0CBF-45F3-BE9A-BF1A977C4B51}"/>
              </a:ext>
            </a:extLst>
          </p:cNvPr>
          <p:cNvSpPr txBox="1"/>
          <p:nvPr/>
        </p:nvSpPr>
        <p:spPr>
          <a:xfrm>
            <a:off x="628650" y="6402032"/>
            <a:ext cx="7544506" cy="369332"/>
          </a:xfrm>
          <a:prstGeom prst="rect">
            <a:avLst/>
          </a:prstGeom>
          <a:noFill/>
        </p:spPr>
        <p:txBody>
          <a:bodyPr wrap="square">
            <a:spAutoFit/>
          </a:bodyPr>
          <a:lstStyle/>
          <a:p>
            <a:r>
              <a:rPr kumimoji="1" lang="ja-JP" altLang="en-US" dirty="0">
                <a:solidFill>
                  <a:srgbClr val="1D3366"/>
                </a:solidFill>
                <a:latin typeface="UD Digi Kyokasho N-B" panose="02020700000000000000" pitchFamily="17" charset="-128"/>
                <a:ea typeface="UD Digi Kyokasho N-B" panose="02020700000000000000" pitchFamily="17" charset="-128"/>
              </a:rPr>
              <a:t>中高一貫校　私立中学校　</a:t>
            </a:r>
            <a:r>
              <a:rPr lang="ja-JP" altLang="en-US" dirty="0">
                <a:solidFill>
                  <a:srgbClr val="1D3366"/>
                </a:solidFill>
                <a:latin typeface="UD Digi Kyokasho N-B" panose="02020700000000000000" pitchFamily="17" charset="-128"/>
                <a:ea typeface="UD Digi Kyokasho N-B" panose="02020700000000000000" pitchFamily="17" charset="-128"/>
              </a:rPr>
              <a:t>公立高校　</a:t>
            </a:r>
            <a:r>
              <a:rPr kumimoji="1" lang="ja-JP" altLang="en-US" dirty="0">
                <a:solidFill>
                  <a:srgbClr val="1D3366"/>
                </a:solidFill>
                <a:latin typeface="UD Digi Kyokasho N-B" panose="02020700000000000000" pitchFamily="17" charset="-128"/>
                <a:ea typeface="UD Digi Kyokasho N-B" panose="02020700000000000000" pitchFamily="17" charset="-128"/>
              </a:rPr>
              <a:t>大学入学共通テスト試行問題</a:t>
            </a:r>
          </a:p>
        </p:txBody>
      </p:sp>
      <p:sp>
        <p:nvSpPr>
          <p:cNvPr id="15" name="テキスト ボックス 14">
            <a:extLst>
              <a:ext uri="{FF2B5EF4-FFF2-40B4-BE49-F238E27FC236}">
                <a16:creationId xmlns:a16="http://schemas.microsoft.com/office/drawing/2014/main" id="{4B1A9563-2123-4FA8-92F4-970DE5808F5A}"/>
              </a:ext>
            </a:extLst>
          </p:cNvPr>
          <p:cNvSpPr txBox="1"/>
          <p:nvPr/>
        </p:nvSpPr>
        <p:spPr>
          <a:xfrm>
            <a:off x="948266" y="4188179"/>
            <a:ext cx="3251200" cy="1200329"/>
          </a:xfrm>
          <a:prstGeom prst="rect">
            <a:avLst/>
          </a:prstGeom>
          <a:noFill/>
        </p:spPr>
        <p:txBody>
          <a:bodyPr wrap="square">
            <a:spAutoFit/>
          </a:bodyPr>
          <a:lstStyle/>
          <a:p>
            <a:r>
              <a:rPr kumimoji="1" lang="ja-JP" altLang="en-US" sz="3600" dirty="0">
                <a:solidFill>
                  <a:srgbClr val="E0A01E"/>
                </a:solidFill>
                <a:latin typeface="UD Digi Kyokasho N-B" panose="02020700000000000000" pitchFamily="17" charset="-128"/>
                <a:ea typeface="UD Digi Kyokasho N-B" panose="02020700000000000000" pitchFamily="17" charset="-128"/>
              </a:rPr>
              <a:t>中高一貫校</a:t>
            </a:r>
            <a:endParaRPr kumimoji="1" lang="en-US" altLang="ja-JP" sz="3600" dirty="0">
              <a:solidFill>
                <a:srgbClr val="E0A01E"/>
              </a:solidFill>
              <a:latin typeface="UD Digi Kyokasho N-B" panose="02020700000000000000" pitchFamily="17" charset="-128"/>
              <a:ea typeface="UD Digi Kyokasho N-B" panose="02020700000000000000" pitchFamily="17" charset="-128"/>
            </a:endParaRPr>
          </a:p>
          <a:p>
            <a:r>
              <a:rPr kumimoji="1" lang="ja-JP" altLang="en-US" sz="3600" dirty="0">
                <a:solidFill>
                  <a:srgbClr val="E0A01E"/>
                </a:solidFill>
                <a:latin typeface="UD Digi Kyokasho N-B" panose="02020700000000000000" pitchFamily="17" charset="-128"/>
                <a:ea typeface="UD Digi Kyokasho N-B" panose="02020700000000000000" pitchFamily="17" charset="-128"/>
              </a:rPr>
              <a:t>入試問題</a:t>
            </a:r>
          </a:p>
        </p:txBody>
      </p:sp>
      <p:sp>
        <p:nvSpPr>
          <p:cNvPr id="17" name="テキスト ボックス 16">
            <a:extLst>
              <a:ext uri="{FF2B5EF4-FFF2-40B4-BE49-F238E27FC236}">
                <a16:creationId xmlns:a16="http://schemas.microsoft.com/office/drawing/2014/main" id="{ADFAAFBB-12B9-4457-8138-314618C568EC}"/>
              </a:ext>
            </a:extLst>
          </p:cNvPr>
          <p:cNvSpPr txBox="1"/>
          <p:nvPr/>
        </p:nvSpPr>
        <p:spPr>
          <a:xfrm>
            <a:off x="835377" y="1209168"/>
            <a:ext cx="3251200" cy="1200329"/>
          </a:xfrm>
          <a:prstGeom prst="rect">
            <a:avLst/>
          </a:prstGeom>
          <a:noFill/>
        </p:spPr>
        <p:txBody>
          <a:bodyPr wrap="square">
            <a:spAutoFit/>
          </a:bodyPr>
          <a:lstStyle/>
          <a:p>
            <a:r>
              <a:rPr kumimoji="1" lang="ja-JP" altLang="en-US" sz="3600" dirty="0">
                <a:solidFill>
                  <a:srgbClr val="1D3366"/>
                </a:solidFill>
                <a:latin typeface="UD Digi Kyokasho N-B" panose="02020700000000000000" pitchFamily="17" charset="-128"/>
                <a:ea typeface="UD Digi Kyokasho N-B" panose="02020700000000000000" pitchFamily="17" charset="-128"/>
              </a:rPr>
              <a:t>千葉県立高校</a:t>
            </a:r>
            <a:endParaRPr kumimoji="1" lang="en-US" altLang="ja-JP" sz="3600" dirty="0">
              <a:solidFill>
                <a:srgbClr val="1D3366"/>
              </a:solidFill>
              <a:latin typeface="UD Digi Kyokasho N-B" panose="02020700000000000000" pitchFamily="17" charset="-128"/>
              <a:ea typeface="UD Digi Kyokasho N-B" panose="02020700000000000000" pitchFamily="17" charset="-128"/>
            </a:endParaRPr>
          </a:p>
          <a:p>
            <a:r>
              <a:rPr kumimoji="1" lang="ja-JP" altLang="en-US" sz="3600" dirty="0">
                <a:solidFill>
                  <a:srgbClr val="1D3366"/>
                </a:solidFill>
                <a:latin typeface="UD Digi Kyokasho N-B" panose="02020700000000000000" pitchFamily="17" charset="-128"/>
                <a:ea typeface="UD Digi Kyokasho N-B" panose="02020700000000000000" pitchFamily="17" charset="-128"/>
              </a:rPr>
              <a:t>入試問題</a:t>
            </a:r>
          </a:p>
        </p:txBody>
      </p:sp>
      <p:sp>
        <p:nvSpPr>
          <p:cNvPr id="19" name="テキスト ボックス 18">
            <a:extLst>
              <a:ext uri="{FF2B5EF4-FFF2-40B4-BE49-F238E27FC236}">
                <a16:creationId xmlns:a16="http://schemas.microsoft.com/office/drawing/2014/main" id="{B6F776F5-D09E-4DDF-AB0F-49DD944D3531}"/>
              </a:ext>
            </a:extLst>
          </p:cNvPr>
          <p:cNvSpPr txBox="1"/>
          <p:nvPr/>
        </p:nvSpPr>
        <p:spPr>
          <a:xfrm>
            <a:off x="5245101" y="1209167"/>
            <a:ext cx="3251200" cy="1200329"/>
          </a:xfrm>
          <a:prstGeom prst="rect">
            <a:avLst/>
          </a:prstGeom>
          <a:noFill/>
        </p:spPr>
        <p:txBody>
          <a:bodyPr wrap="square">
            <a:spAutoFit/>
          </a:bodyPr>
          <a:lstStyle/>
          <a:p>
            <a:r>
              <a:rPr kumimoji="1" lang="ja-JP" altLang="en-US" sz="3600" dirty="0">
                <a:solidFill>
                  <a:srgbClr val="E0A01E"/>
                </a:solidFill>
                <a:latin typeface="UD Digi Kyokasho N-B" panose="02020700000000000000" pitchFamily="17" charset="-128"/>
                <a:ea typeface="UD Digi Kyokasho N-B" panose="02020700000000000000" pitchFamily="17" charset="-128"/>
              </a:rPr>
              <a:t>開成中学校</a:t>
            </a:r>
            <a:endParaRPr kumimoji="1" lang="en-US" altLang="ja-JP" sz="3600" dirty="0">
              <a:solidFill>
                <a:srgbClr val="E0A01E"/>
              </a:solidFill>
              <a:latin typeface="UD Digi Kyokasho N-B" panose="02020700000000000000" pitchFamily="17" charset="-128"/>
              <a:ea typeface="UD Digi Kyokasho N-B" panose="02020700000000000000" pitchFamily="17" charset="-128"/>
            </a:endParaRPr>
          </a:p>
          <a:p>
            <a:r>
              <a:rPr kumimoji="1" lang="ja-JP" altLang="en-US" sz="3600" dirty="0">
                <a:solidFill>
                  <a:srgbClr val="E0A01E"/>
                </a:solidFill>
                <a:latin typeface="UD Digi Kyokasho N-B" panose="02020700000000000000" pitchFamily="17" charset="-128"/>
                <a:ea typeface="UD Digi Kyokasho N-B" panose="02020700000000000000" pitchFamily="17" charset="-128"/>
              </a:rPr>
              <a:t>入試問題</a:t>
            </a:r>
          </a:p>
        </p:txBody>
      </p:sp>
      <p:sp>
        <p:nvSpPr>
          <p:cNvPr id="21" name="テキスト ボックス 20">
            <a:extLst>
              <a:ext uri="{FF2B5EF4-FFF2-40B4-BE49-F238E27FC236}">
                <a16:creationId xmlns:a16="http://schemas.microsoft.com/office/drawing/2014/main" id="{B33BBDBB-420B-4B57-8B28-402E7A155E2E}"/>
              </a:ext>
            </a:extLst>
          </p:cNvPr>
          <p:cNvSpPr txBox="1"/>
          <p:nvPr/>
        </p:nvSpPr>
        <p:spPr>
          <a:xfrm>
            <a:off x="5156780" y="3920280"/>
            <a:ext cx="3427842" cy="1754326"/>
          </a:xfrm>
          <a:prstGeom prst="rect">
            <a:avLst/>
          </a:prstGeom>
          <a:noFill/>
        </p:spPr>
        <p:txBody>
          <a:bodyPr wrap="square">
            <a:spAutoFit/>
          </a:bodyPr>
          <a:lstStyle/>
          <a:p>
            <a:r>
              <a:rPr kumimoji="1" lang="ja-JP" altLang="en-US" sz="3600" dirty="0">
                <a:solidFill>
                  <a:srgbClr val="A9162C"/>
                </a:solidFill>
                <a:latin typeface="UD Digi Kyokasho N-B" panose="02020700000000000000" pitchFamily="17" charset="-128"/>
                <a:ea typeface="UD Digi Kyokasho N-B" panose="02020700000000000000" pitchFamily="17" charset="-128"/>
              </a:rPr>
              <a:t>大学入学</a:t>
            </a:r>
            <a:endParaRPr kumimoji="1" lang="en-US" altLang="ja-JP" sz="3600" dirty="0">
              <a:solidFill>
                <a:srgbClr val="A9162C"/>
              </a:solidFill>
              <a:latin typeface="UD Digi Kyokasho N-B" panose="02020700000000000000" pitchFamily="17" charset="-128"/>
              <a:ea typeface="UD Digi Kyokasho N-B" panose="02020700000000000000" pitchFamily="17" charset="-128"/>
            </a:endParaRPr>
          </a:p>
          <a:p>
            <a:r>
              <a:rPr kumimoji="1" lang="ja-JP" altLang="en-US" sz="3600" dirty="0">
                <a:solidFill>
                  <a:srgbClr val="A9162C"/>
                </a:solidFill>
                <a:latin typeface="UD Digi Kyokasho N-B" panose="02020700000000000000" pitchFamily="17" charset="-128"/>
                <a:ea typeface="UD Digi Kyokasho N-B" panose="02020700000000000000" pitchFamily="17" charset="-128"/>
              </a:rPr>
              <a:t>共通テスト</a:t>
            </a:r>
            <a:endParaRPr kumimoji="1" lang="en-US" altLang="ja-JP" sz="3600" dirty="0">
              <a:solidFill>
                <a:srgbClr val="A9162C"/>
              </a:solidFill>
              <a:latin typeface="UD Digi Kyokasho N-B" panose="02020700000000000000" pitchFamily="17" charset="-128"/>
              <a:ea typeface="UD Digi Kyokasho N-B" panose="02020700000000000000" pitchFamily="17" charset="-128"/>
            </a:endParaRPr>
          </a:p>
          <a:p>
            <a:r>
              <a:rPr kumimoji="1" lang="ja-JP" altLang="en-US" sz="3600" dirty="0">
                <a:solidFill>
                  <a:srgbClr val="A9162C"/>
                </a:solidFill>
                <a:latin typeface="UD Digi Kyokasho N-B" panose="02020700000000000000" pitchFamily="17" charset="-128"/>
                <a:ea typeface="UD Digi Kyokasho N-B" panose="02020700000000000000" pitchFamily="17" charset="-128"/>
              </a:rPr>
              <a:t>試行調査問題</a:t>
            </a:r>
          </a:p>
        </p:txBody>
      </p:sp>
    </p:spTree>
    <p:extLst>
      <p:ext uri="{BB962C8B-B14F-4D97-AF65-F5344CB8AC3E}">
        <p14:creationId xmlns:p14="http://schemas.microsoft.com/office/powerpoint/2010/main" val="421784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ircle(in)">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heel(1)">
                                      <p:cBhvr>
                                        <p:cTn id="2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1" grpId="0"/>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TotalTime>
  <Words>1748</Words>
  <Application>Microsoft Office PowerPoint</Application>
  <PresentationFormat>画面に合わせる (4:3)</PresentationFormat>
  <Paragraphs>176</Paragraphs>
  <Slides>17</Slides>
  <Notes>8</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17</vt:i4>
      </vt:variant>
    </vt:vector>
  </HeadingPairs>
  <TitlesOfParts>
    <vt:vector size="30" baseType="lpstr">
      <vt:lpstr>HGPｺﾞｼｯｸE</vt:lpstr>
      <vt:lpstr>HGS創英角ｺﾞｼｯｸUB</vt:lpstr>
      <vt:lpstr>UD Digi Kyokasho N-B</vt:lpstr>
      <vt:lpstr>UD デジタル 教科書体 N-B</vt:lpstr>
      <vt:lpstr>UD デジタル 教科書体 NP-B</vt:lpstr>
      <vt:lpstr>メイリオ</vt:lpstr>
      <vt:lpstr>游ゴシック</vt:lpstr>
      <vt:lpstr>Arial</vt:lpstr>
      <vt:lpstr>Arial Black</vt:lpstr>
      <vt:lpstr>Calibri</vt:lpstr>
      <vt:lpstr>Calibri Light</vt:lpstr>
      <vt:lpstr>Tw Cen MT</vt:lpstr>
      <vt:lpstr>Office テーマ</vt:lpstr>
      <vt:lpstr>PowerPoint プレゼンテーション</vt:lpstr>
      <vt:lpstr>日本を変えた新幹線 ～ビジュアルで振り返る半世紀～</vt:lpstr>
      <vt:lpstr>PowerPoint プレゼンテーション</vt:lpstr>
      <vt:lpstr>2018年度入試問題より</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「あすがく」の問題例（2019年秋　中1） 　　　　　　　　　　　　思考コードB2</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お問い合わせ  (一社）教育アライアンスネットワーク   　　　　　NEA （Networks of educational Alliance)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Yanagi Hiroki</dc:creator>
  <cp:lastModifiedBy>Yanagi Hiroki</cp:lastModifiedBy>
  <cp:revision>9</cp:revision>
  <dcterms:created xsi:type="dcterms:W3CDTF">2020-10-13T00:19:47Z</dcterms:created>
  <dcterms:modified xsi:type="dcterms:W3CDTF">2020-10-14T01:52:13Z</dcterms:modified>
</cp:coreProperties>
</file>