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74" r:id="rId3"/>
    <p:sldId id="262" r:id="rId4"/>
    <p:sldId id="257" r:id="rId5"/>
    <p:sldId id="258" r:id="rId6"/>
    <p:sldId id="259" r:id="rId7"/>
    <p:sldId id="260" r:id="rId8"/>
    <p:sldId id="263" r:id="rId9"/>
    <p:sldId id="261" r:id="rId10"/>
    <p:sldId id="264" r:id="rId11"/>
    <p:sldId id="270" r:id="rId12"/>
    <p:sldId id="271" r:id="rId13"/>
    <p:sldId id="269" r:id="rId14"/>
    <p:sldId id="272" r:id="rId15"/>
    <p:sldId id="268" r:id="rId16"/>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DA63"/>
    <a:srgbClr val="0DFF7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7584" autoAdjust="0"/>
  </p:normalViewPr>
  <p:slideViewPr>
    <p:cSldViewPr snapToGrid="0">
      <p:cViewPr varScale="1">
        <p:scale>
          <a:sx n="100" d="100"/>
          <a:sy n="100" d="100"/>
        </p:scale>
        <p:origin x="76" y="4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751C4A-4AC3-4290-A6B7-A65D67CAA480}" type="datetimeFigureOut">
              <a:rPr kumimoji="1" lang="ja-JP" altLang="en-US" smtClean="0"/>
              <a:t>2023/1/12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EFDA6A-BFF8-4CDC-8F64-2219874EBFC7}" type="slidenum">
              <a:rPr kumimoji="1" lang="ja-JP" altLang="en-US" smtClean="0"/>
              <a:t>‹#›</a:t>
            </a:fld>
            <a:endParaRPr kumimoji="1" lang="ja-JP" altLang="en-US"/>
          </a:p>
        </p:txBody>
      </p:sp>
    </p:spTree>
    <p:extLst>
      <p:ext uri="{BB962C8B-B14F-4D97-AF65-F5344CB8AC3E}">
        <p14:creationId xmlns:p14="http://schemas.microsoft.com/office/powerpoint/2010/main" val="39259009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現在の形式で調査を始めた</a:t>
            </a:r>
            <a:r>
              <a:rPr kumimoji="1" lang="en-US" altLang="ja-JP" dirty="0"/>
              <a:t>2014</a:t>
            </a:r>
            <a:r>
              <a:rPr kumimoji="1" lang="ja-JP" altLang="en-US" dirty="0"/>
              <a:t>年以降、例外もありつつもほぼ毎年減少している月の読書量だが、今回も最低冊数を更新した。</a:t>
            </a:r>
            <a:endParaRPr kumimoji="1" lang="en-US" altLang="ja-JP" dirty="0"/>
          </a:p>
          <a:p>
            <a:r>
              <a:rPr kumimoji="1" lang="ja-JP" altLang="en-US" dirty="0"/>
              <a:t>月の平均読書量は</a:t>
            </a:r>
            <a:r>
              <a:rPr kumimoji="1" lang="en-US" altLang="ja-JP" dirty="0"/>
              <a:t>2.8</a:t>
            </a:r>
            <a:r>
              <a:rPr kumimoji="1" lang="ja-JP" altLang="en-US" dirty="0"/>
              <a:t>冊、</a:t>
            </a:r>
            <a:r>
              <a:rPr kumimoji="1" lang="en-US" altLang="ja-JP" dirty="0"/>
              <a:t>10</a:t>
            </a:r>
            <a:r>
              <a:rPr kumimoji="1" lang="ja-JP" altLang="en-US" dirty="0"/>
              <a:t>冊以上読む子どもの割合は</a:t>
            </a:r>
            <a:r>
              <a:rPr kumimoji="1" lang="en-US" altLang="ja-JP" dirty="0"/>
              <a:t>10.8</a:t>
            </a:r>
            <a:r>
              <a:rPr kumimoji="1" lang="ja-JP" altLang="en-US" dirty="0"/>
              <a:t>％と、こちらも過去最低の数値となった。一方、</a:t>
            </a:r>
            <a:r>
              <a:rPr kumimoji="1" lang="en-US" altLang="ja-JP" dirty="0"/>
              <a:t>1</a:t>
            </a:r>
            <a:r>
              <a:rPr kumimoji="1" lang="ja-JP" altLang="en-US" dirty="0"/>
              <a:t>冊も「読まない」子どもの割合は</a:t>
            </a:r>
            <a:r>
              <a:rPr kumimoji="1" lang="en-US" altLang="ja-JP" dirty="0"/>
              <a:t>31.6</a:t>
            </a:r>
            <a:r>
              <a:rPr kumimoji="1" lang="ja-JP" altLang="en-US" dirty="0"/>
              <a:t>％と調査史上初の</a:t>
            </a:r>
            <a:r>
              <a:rPr kumimoji="1" lang="en-US" altLang="ja-JP" dirty="0"/>
              <a:t>30</a:t>
            </a:r>
            <a:r>
              <a:rPr kumimoji="1" lang="ja-JP" altLang="en-US" dirty="0"/>
              <a:t>％超えとなり、全体の読書量の低減が明らかになった</a:t>
            </a:r>
          </a:p>
        </p:txBody>
      </p:sp>
      <p:sp>
        <p:nvSpPr>
          <p:cNvPr id="4" name="スライド番号プレースホルダー 3"/>
          <p:cNvSpPr>
            <a:spLocks noGrp="1"/>
          </p:cNvSpPr>
          <p:nvPr>
            <p:ph type="sldNum" sz="quarter" idx="5"/>
          </p:nvPr>
        </p:nvSpPr>
        <p:spPr/>
        <p:txBody>
          <a:bodyPr/>
          <a:lstStyle/>
          <a:p>
            <a:fld id="{97EFDA6A-BFF8-4CDC-8F64-2219874EBFC7}" type="slidenum">
              <a:rPr kumimoji="1" lang="ja-JP" altLang="en-US" smtClean="0"/>
              <a:t>4</a:t>
            </a:fld>
            <a:endParaRPr kumimoji="1" lang="ja-JP" altLang="en-US"/>
          </a:p>
        </p:txBody>
      </p:sp>
    </p:spTree>
    <p:extLst>
      <p:ext uri="{BB962C8B-B14F-4D97-AF65-F5344CB8AC3E}">
        <p14:creationId xmlns:p14="http://schemas.microsoft.com/office/powerpoint/2010/main" val="19962015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「あなたは、</a:t>
            </a:r>
            <a:r>
              <a:rPr kumimoji="1" lang="en-US" altLang="ja-JP" dirty="0"/>
              <a:t>1</a:t>
            </a:r>
            <a:r>
              <a:rPr kumimoji="1" lang="ja-JP" altLang="en-US" dirty="0"/>
              <a:t>か月の間に何冊ぐらい本を読みますか（読書をしますか）？」と質問したところ、回答結果は上の</a:t>
            </a:r>
            <a:r>
              <a:rPr kumimoji="1" lang="en-US" altLang="ja-JP" dirty="0"/>
              <a:t>【</a:t>
            </a:r>
            <a:r>
              <a:rPr kumimoji="1" lang="ja-JP" altLang="en-US" dirty="0"/>
              <a:t>図</a:t>
            </a:r>
            <a:r>
              <a:rPr kumimoji="1" lang="en-US" altLang="ja-JP" dirty="0"/>
              <a:t>6</a:t>
            </a:r>
            <a:r>
              <a:rPr kumimoji="1" lang="ja-JP" altLang="en-US" dirty="0"/>
              <a:t>－①</a:t>
            </a:r>
            <a:r>
              <a:rPr kumimoji="1" lang="en-US" altLang="ja-JP" dirty="0"/>
              <a:t>】</a:t>
            </a:r>
            <a:r>
              <a:rPr kumimoji="1" lang="ja-JP" altLang="en-US" dirty="0"/>
              <a:t>のとおりとなった。</a:t>
            </a:r>
            <a:endParaRPr kumimoji="1" lang="en-US" altLang="ja-JP" dirty="0"/>
          </a:p>
          <a:p>
            <a:r>
              <a:rPr kumimoji="1" lang="ja-JP" altLang="en-US" dirty="0"/>
              <a:t>それによると、小学生が</a:t>
            </a:r>
            <a:r>
              <a:rPr kumimoji="1" lang="en-US" altLang="ja-JP" dirty="0"/>
              <a:t>1</a:t>
            </a:r>
            <a:r>
              <a:rPr kumimoji="1" lang="ja-JP" altLang="en-US" dirty="0"/>
              <a:t>か月に読む本の平均冊数は</a:t>
            </a:r>
            <a:r>
              <a:rPr kumimoji="1" lang="en-US" altLang="ja-JP" dirty="0"/>
              <a:t>5.6</a:t>
            </a:r>
            <a:r>
              <a:rPr kumimoji="1" lang="ja-JP" altLang="en-US" dirty="0"/>
              <a:t>冊で、中央値（読書量が少ない人から多い人へと順番に並べた時にちょうど真ん中に位置する人が読んだ冊数）は</a:t>
            </a:r>
            <a:r>
              <a:rPr kumimoji="1" lang="en-US" altLang="ja-JP" dirty="0"/>
              <a:t>3.0</a:t>
            </a:r>
            <a:r>
              <a:rPr kumimoji="1" lang="ja-JP" altLang="en-US" dirty="0"/>
              <a:t>冊となった。</a:t>
            </a:r>
            <a:endParaRPr kumimoji="1" lang="en-US" altLang="ja-JP" dirty="0"/>
          </a:p>
          <a:p>
            <a:r>
              <a:rPr kumimoji="1" lang="ja-JP" altLang="en-US" dirty="0"/>
              <a:t>この冊数には（後の質問項目でも触れるが）雑誌やマンガが含まれており評価は難しいが、現在、学校で推進されている始業前の読書時間の設置（「朝の読書運動」）による影響も大きいと考えられる。</a:t>
            </a:r>
            <a:endParaRPr kumimoji="1" lang="en-US" altLang="ja-JP" dirty="0"/>
          </a:p>
          <a:p>
            <a:r>
              <a:rPr kumimoji="1" lang="ja-JP" altLang="en-US" dirty="0"/>
              <a:t>男女別・学年別の内訳を見てみると、学年による大きな差は見られないが、平均的に女子の方が男子より冊数が多いことが分かる。</a:t>
            </a:r>
            <a:endParaRPr kumimoji="1" lang="en-US" altLang="ja-JP" dirty="0"/>
          </a:p>
          <a:p>
            <a:r>
              <a:rPr kumimoji="1" lang="ja-JP" altLang="en-US" dirty="0"/>
              <a:t>また、要因は明確ではないが、男子・小学</a:t>
            </a:r>
            <a:r>
              <a:rPr kumimoji="1" lang="en-US" altLang="ja-JP" dirty="0"/>
              <a:t>6</a:t>
            </a:r>
            <a:r>
              <a:rPr kumimoji="1" lang="ja-JP" altLang="en-US" dirty="0"/>
              <a:t>年生は平均</a:t>
            </a:r>
            <a:r>
              <a:rPr kumimoji="1" lang="en-US" altLang="ja-JP" dirty="0"/>
              <a:t>2.1</a:t>
            </a:r>
            <a:r>
              <a:rPr kumimoji="1" lang="ja-JP" altLang="en-US" dirty="0"/>
              <a:t>冊（中央値は</a:t>
            </a:r>
            <a:r>
              <a:rPr kumimoji="1" lang="en-US" altLang="ja-JP" dirty="0"/>
              <a:t>1.0</a:t>
            </a:r>
            <a:r>
              <a:rPr kumimoji="1" lang="ja-JP" altLang="en-US" dirty="0"/>
              <a:t>冊）と低くなっている。</a:t>
            </a:r>
          </a:p>
        </p:txBody>
      </p:sp>
      <p:sp>
        <p:nvSpPr>
          <p:cNvPr id="4" name="スライド番号プレースホルダー 3"/>
          <p:cNvSpPr>
            <a:spLocks noGrp="1"/>
          </p:cNvSpPr>
          <p:nvPr>
            <p:ph type="sldNum" sz="quarter" idx="5"/>
          </p:nvPr>
        </p:nvSpPr>
        <p:spPr/>
        <p:txBody>
          <a:bodyPr/>
          <a:lstStyle/>
          <a:p>
            <a:fld id="{97EFDA6A-BFF8-4CDC-8F64-2219874EBFC7}" type="slidenum">
              <a:rPr kumimoji="1" lang="ja-JP" altLang="en-US" smtClean="0"/>
              <a:t>5</a:t>
            </a:fld>
            <a:endParaRPr kumimoji="1" lang="ja-JP" altLang="en-US"/>
          </a:p>
        </p:txBody>
      </p:sp>
    </p:spTree>
    <p:extLst>
      <p:ext uri="{BB962C8B-B14F-4D97-AF65-F5344CB8AC3E}">
        <p14:creationId xmlns:p14="http://schemas.microsoft.com/office/powerpoint/2010/main" val="21698429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「あなたは</a:t>
            </a:r>
            <a:r>
              <a:rPr kumimoji="1" lang="en-US" altLang="ja-JP" dirty="0"/>
              <a:t>1</a:t>
            </a:r>
            <a:r>
              <a:rPr kumimoji="1" lang="ja-JP" altLang="en-US" dirty="0"/>
              <a:t>か月の間に何冊くらい本を読みますか？」の質問の回答が、</a:t>
            </a:r>
            <a:r>
              <a:rPr kumimoji="1" lang="en-US" altLang="ja-JP" dirty="0"/>
              <a:t>【</a:t>
            </a:r>
            <a:r>
              <a:rPr kumimoji="1" lang="ja-JP" altLang="en-US" dirty="0"/>
              <a:t>図</a:t>
            </a:r>
            <a:r>
              <a:rPr kumimoji="1" lang="en-US" altLang="ja-JP" dirty="0"/>
              <a:t>5</a:t>
            </a:r>
            <a:r>
              <a:rPr kumimoji="1" lang="ja-JP" altLang="en-US" dirty="0"/>
              <a:t>－①</a:t>
            </a:r>
            <a:r>
              <a:rPr kumimoji="1" lang="en-US" altLang="ja-JP" dirty="0"/>
              <a:t>】</a:t>
            </a:r>
            <a:r>
              <a:rPr kumimoji="1" lang="ja-JP" altLang="en-US" dirty="0"/>
              <a:t>のグラフだ。</a:t>
            </a:r>
          </a:p>
          <a:p>
            <a:r>
              <a:rPr kumimoji="1" lang="ja-JP" altLang="en-US" dirty="0"/>
              <a:t>「</a:t>
            </a:r>
            <a:r>
              <a:rPr kumimoji="1" lang="en-US" altLang="ja-JP" dirty="0"/>
              <a:t>1</a:t>
            </a:r>
            <a:r>
              <a:rPr kumimoji="1" lang="ja-JP" altLang="en-US" dirty="0"/>
              <a:t>か月に読む本の平均」は、学年男女問わずに</a:t>
            </a:r>
            <a:r>
              <a:rPr kumimoji="1" lang="en-US" altLang="ja-JP" dirty="0"/>
              <a:t>1</a:t>
            </a:r>
            <a:r>
              <a:rPr kumimoji="1" lang="ja-JP" altLang="en-US" dirty="0"/>
              <a:t>人当たり</a:t>
            </a:r>
            <a:r>
              <a:rPr kumimoji="1" lang="en-US" altLang="ja-JP" dirty="0"/>
              <a:t>4.9</a:t>
            </a:r>
            <a:r>
              <a:rPr kumimoji="1" lang="ja-JP" altLang="en-US" dirty="0"/>
              <a:t>冊。</a:t>
            </a:r>
            <a:endParaRPr kumimoji="1" lang="en-US" altLang="ja-JP" dirty="0"/>
          </a:p>
          <a:p>
            <a:r>
              <a:rPr kumimoji="1" lang="ja-JP" altLang="en-US" dirty="0"/>
              <a:t>男女別にみると、</a:t>
            </a:r>
            <a:r>
              <a:rPr kumimoji="1" lang="en-US" altLang="ja-JP" dirty="0"/>
              <a:t>1</a:t>
            </a:r>
            <a:r>
              <a:rPr kumimoji="1" lang="ja-JP" altLang="en-US" dirty="0"/>
              <a:t>～</a:t>
            </a:r>
            <a:r>
              <a:rPr kumimoji="1" lang="en-US" altLang="ja-JP" dirty="0"/>
              <a:t>6</a:t>
            </a:r>
            <a:r>
              <a:rPr kumimoji="1" lang="ja-JP" altLang="en-US" dirty="0"/>
              <a:t>年男子は</a:t>
            </a:r>
            <a:r>
              <a:rPr kumimoji="1" lang="en-US" altLang="ja-JP" dirty="0"/>
              <a:t>4.0</a:t>
            </a:r>
            <a:r>
              <a:rPr kumimoji="1" lang="ja-JP" altLang="en-US" dirty="0"/>
              <a:t>冊、</a:t>
            </a:r>
            <a:r>
              <a:rPr kumimoji="1" lang="en-US" altLang="ja-JP" dirty="0"/>
              <a:t>1</a:t>
            </a:r>
            <a:r>
              <a:rPr kumimoji="1" lang="ja-JP" altLang="en-US" dirty="0"/>
              <a:t>～</a:t>
            </a:r>
            <a:r>
              <a:rPr kumimoji="1" lang="en-US" altLang="ja-JP" dirty="0"/>
              <a:t>6</a:t>
            </a:r>
            <a:r>
              <a:rPr kumimoji="1" lang="ja-JP" altLang="en-US" dirty="0"/>
              <a:t>年生女子は</a:t>
            </a:r>
            <a:r>
              <a:rPr kumimoji="1" lang="en-US" altLang="ja-JP" dirty="0"/>
              <a:t>5.8</a:t>
            </a:r>
            <a:r>
              <a:rPr kumimoji="1" lang="ja-JP" altLang="en-US" dirty="0"/>
              <a:t>冊で、女子のほうが、読んでいる冊数が多い。</a:t>
            </a:r>
            <a:endParaRPr kumimoji="1" lang="en-US" altLang="ja-JP" dirty="0"/>
          </a:p>
          <a:p>
            <a:r>
              <a:rPr kumimoji="1" lang="en-US" altLang="ja-JP" dirty="0"/>
              <a:t>2014</a:t>
            </a:r>
            <a:r>
              <a:rPr kumimoji="1" lang="ja-JP" altLang="en-US" dirty="0"/>
              <a:t>年</a:t>
            </a:r>
            <a:r>
              <a:rPr kumimoji="1" lang="en-US" altLang="ja-JP" dirty="0"/>
              <a:t>9</a:t>
            </a:r>
            <a:r>
              <a:rPr kumimoji="1" lang="ja-JP" altLang="en-US" dirty="0"/>
              <a:t>月調査では、</a:t>
            </a:r>
            <a:r>
              <a:rPr kumimoji="1" lang="en-US" altLang="ja-JP" dirty="0"/>
              <a:t>1</a:t>
            </a:r>
            <a:r>
              <a:rPr kumimoji="1" lang="ja-JP" altLang="en-US" dirty="0"/>
              <a:t>～</a:t>
            </a:r>
            <a:r>
              <a:rPr kumimoji="1" lang="en-US" altLang="ja-JP" dirty="0"/>
              <a:t>6</a:t>
            </a:r>
            <a:r>
              <a:rPr kumimoji="1" lang="ja-JP" altLang="en-US" dirty="0"/>
              <a:t>年生が１か月に読む本の平均は</a:t>
            </a:r>
            <a:r>
              <a:rPr kumimoji="1" lang="en-US" altLang="ja-JP" dirty="0"/>
              <a:t>5.6</a:t>
            </a:r>
            <a:r>
              <a:rPr kumimoji="1" lang="ja-JP" altLang="en-US" dirty="0"/>
              <a:t>冊であることから、今回の調査と比較すると、</a:t>
            </a:r>
            <a:r>
              <a:rPr kumimoji="1" lang="en-US" altLang="ja-JP" dirty="0"/>
              <a:t>0.7</a:t>
            </a:r>
            <a:r>
              <a:rPr kumimoji="1" lang="ja-JP" altLang="en-US" dirty="0"/>
              <a:t>冊分の読書量が少なくなっていることがわかる。</a:t>
            </a:r>
          </a:p>
          <a:p>
            <a:r>
              <a:rPr kumimoji="1" lang="ja-JP" altLang="en-US" dirty="0"/>
              <a:t>「読まない」率の全体平均は</a:t>
            </a:r>
            <a:r>
              <a:rPr kumimoji="1" lang="en-US" altLang="ja-JP" dirty="0"/>
              <a:t>21</a:t>
            </a:r>
            <a:r>
              <a:rPr kumimoji="1" lang="ja-JP" altLang="en-US" dirty="0"/>
              <a:t>％で、</a:t>
            </a:r>
            <a:r>
              <a:rPr kumimoji="1" lang="en-US" altLang="ja-JP" dirty="0"/>
              <a:t>2014</a:t>
            </a:r>
            <a:r>
              <a:rPr kumimoji="1" lang="ja-JP" altLang="en-US" dirty="0"/>
              <a:t>年</a:t>
            </a:r>
            <a:r>
              <a:rPr kumimoji="1" lang="en-US" altLang="ja-JP" dirty="0"/>
              <a:t>9</a:t>
            </a:r>
            <a:r>
              <a:rPr kumimoji="1" lang="ja-JP" altLang="en-US" dirty="0"/>
              <a:t>月調査の</a:t>
            </a:r>
            <a:r>
              <a:rPr kumimoji="1" lang="en-US" altLang="ja-JP" dirty="0"/>
              <a:t>15.4</a:t>
            </a:r>
            <a:r>
              <a:rPr kumimoji="1" lang="ja-JP" altLang="en-US" dirty="0"/>
              <a:t>％に対し、今回は上昇しており、読まない子どもの割合が増えていることがわかった。</a:t>
            </a:r>
          </a:p>
          <a:p>
            <a:r>
              <a:rPr kumimoji="1" lang="ja-JP" altLang="en-US" dirty="0"/>
              <a:t>「読まない」率を学年と男女別にみると、男子は（</a:t>
            </a:r>
            <a:r>
              <a:rPr kumimoji="1" lang="en-US" altLang="ja-JP" dirty="0"/>
              <a:t>1</a:t>
            </a:r>
            <a:r>
              <a:rPr kumimoji="1" lang="ja-JP" altLang="en-US" dirty="0"/>
              <a:t>年生</a:t>
            </a:r>
            <a:r>
              <a:rPr kumimoji="1" lang="en-US" altLang="ja-JP" dirty="0"/>
              <a:t>21.0</a:t>
            </a:r>
            <a:r>
              <a:rPr kumimoji="1" lang="ja-JP" altLang="en-US" dirty="0"/>
              <a:t>％→</a:t>
            </a:r>
            <a:r>
              <a:rPr kumimoji="1" lang="en-US" altLang="ja-JP" dirty="0"/>
              <a:t>6</a:t>
            </a:r>
            <a:r>
              <a:rPr kumimoji="1" lang="ja-JP" altLang="en-US" dirty="0"/>
              <a:t>年生</a:t>
            </a:r>
            <a:r>
              <a:rPr kumimoji="1" lang="en-US" altLang="ja-JP" dirty="0"/>
              <a:t>33.0</a:t>
            </a:r>
            <a:r>
              <a:rPr kumimoji="1" lang="ja-JP" altLang="en-US" dirty="0"/>
              <a:t>％）、女子は（</a:t>
            </a:r>
            <a:r>
              <a:rPr kumimoji="1" lang="en-US" altLang="ja-JP" dirty="0"/>
              <a:t>1</a:t>
            </a:r>
            <a:r>
              <a:rPr kumimoji="1" lang="ja-JP" altLang="en-US" dirty="0"/>
              <a:t>年生</a:t>
            </a:r>
            <a:r>
              <a:rPr kumimoji="1" lang="en-US" altLang="ja-JP" dirty="0"/>
              <a:t>12.0</a:t>
            </a:r>
            <a:r>
              <a:rPr kumimoji="1" lang="ja-JP" altLang="en-US" dirty="0"/>
              <a:t>％→</a:t>
            </a:r>
            <a:r>
              <a:rPr kumimoji="1" lang="en-US" altLang="ja-JP" dirty="0"/>
              <a:t>6</a:t>
            </a:r>
            <a:r>
              <a:rPr kumimoji="1" lang="ja-JP" altLang="en-US" dirty="0"/>
              <a:t>年生</a:t>
            </a:r>
            <a:r>
              <a:rPr kumimoji="1" lang="en-US" altLang="ja-JP" dirty="0"/>
              <a:t>20.0</a:t>
            </a:r>
            <a:r>
              <a:rPr kumimoji="1" lang="ja-JP" altLang="en-US" dirty="0"/>
              <a:t>％）で、</a:t>
            </a:r>
            <a:r>
              <a:rPr kumimoji="1" lang="en-US" altLang="ja-JP" dirty="0"/>
              <a:t>1</a:t>
            </a:r>
            <a:r>
              <a:rPr kumimoji="1" lang="ja-JP" altLang="en-US" dirty="0"/>
              <a:t>～</a:t>
            </a:r>
            <a:r>
              <a:rPr kumimoji="1" lang="en-US" altLang="ja-JP" dirty="0"/>
              <a:t>6</a:t>
            </a:r>
            <a:r>
              <a:rPr kumimoji="1" lang="ja-JP" altLang="en-US" dirty="0"/>
              <a:t>年生男子の平均は</a:t>
            </a:r>
            <a:r>
              <a:rPr kumimoji="1" lang="en-US" altLang="ja-JP" dirty="0"/>
              <a:t>30.6</a:t>
            </a:r>
            <a:r>
              <a:rPr kumimoji="1" lang="ja-JP" altLang="en-US" dirty="0"/>
              <a:t>％、</a:t>
            </a:r>
            <a:r>
              <a:rPr kumimoji="1" lang="en-US" altLang="ja-JP" dirty="0"/>
              <a:t>1</a:t>
            </a:r>
            <a:r>
              <a:rPr kumimoji="1" lang="ja-JP" altLang="en-US" dirty="0"/>
              <a:t>～</a:t>
            </a:r>
            <a:r>
              <a:rPr kumimoji="1" lang="en-US" altLang="ja-JP" dirty="0"/>
              <a:t>6</a:t>
            </a:r>
            <a:r>
              <a:rPr kumimoji="1" lang="ja-JP" altLang="en-US" dirty="0"/>
              <a:t>年生女子の平均は</a:t>
            </a:r>
            <a:r>
              <a:rPr kumimoji="1" lang="en-US" altLang="ja-JP" dirty="0"/>
              <a:t>14.8</a:t>
            </a:r>
            <a:r>
              <a:rPr kumimoji="1" lang="ja-JP" altLang="en-US" dirty="0"/>
              <a:t>％という結果がでた。</a:t>
            </a:r>
          </a:p>
          <a:p>
            <a:r>
              <a:rPr kumimoji="1" lang="ja-JP" altLang="en-US" dirty="0"/>
              <a:t>また、</a:t>
            </a:r>
            <a:r>
              <a:rPr kumimoji="1" lang="en-US" altLang="ja-JP" dirty="0"/>
              <a:t>1</a:t>
            </a:r>
            <a:r>
              <a:rPr kumimoji="1" lang="ja-JP" altLang="en-US" dirty="0"/>
              <a:t>年生から</a:t>
            </a:r>
            <a:r>
              <a:rPr kumimoji="1" lang="en-US" altLang="ja-JP" dirty="0"/>
              <a:t>6</a:t>
            </a:r>
            <a:r>
              <a:rPr kumimoji="1" lang="ja-JP" altLang="en-US" dirty="0"/>
              <a:t>年生にかけて、</a:t>
            </a:r>
            <a:r>
              <a:rPr kumimoji="1" lang="en-US" altLang="ja-JP" dirty="0"/>
              <a:t>16.0</a:t>
            </a:r>
            <a:r>
              <a:rPr kumimoji="1" lang="ja-JP" altLang="en-US" dirty="0"/>
              <a:t>％→</a:t>
            </a:r>
            <a:r>
              <a:rPr kumimoji="1" lang="en-US" altLang="ja-JP" dirty="0"/>
              <a:t>26.5</a:t>
            </a:r>
            <a:r>
              <a:rPr kumimoji="1" lang="ja-JP" altLang="en-US" dirty="0"/>
              <a:t>％と増えていて、学年が上がるにつれ読書離れが顕著になっている。</a:t>
            </a:r>
          </a:p>
        </p:txBody>
      </p:sp>
      <p:sp>
        <p:nvSpPr>
          <p:cNvPr id="4" name="スライド番号プレースホルダー 3"/>
          <p:cNvSpPr>
            <a:spLocks noGrp="1"/>
          </p:cNvSpPr>
          <p:nvPr>
            <p:ph type="sldNum" sz="quarter" idx="5"/>
          </p:nvPr>
        </p:nvSpPr>
        <p:spPr/>
        <p:txBody>
          <a:bodyPr/>
          <a:lstStyle/>
          <a:p>
            <a:fld id="{97EFDA6A-BFF8-4CDC-8F64-2219874EBFC7}" type="slidenum">
              <a:rPr kumimoji="1" lang="ja-JP" altLang="en-US" smtClean="0"/>
              <a:t>6</a:t>
            </a:fld>
            <a:endParaRPr kumimoji="1" lang="ja-JP" altLang="en-US"/>
          </a:p>
        </p:txBody>
      </p:sp>
    </p:spTree>
    <p:extLst>
      <p:ext uri="{BB962C8B-B14F-4D97-AF65-F5344CB8AC3E}">
        <p14:creationId xmlns:p14="http://schemas.microsoft.com/office/powerpoint/2010/main" val="24213322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a:t>
            </a:r>
            <a:r>
              <a:rPr kumimoji="1" lang="en-US" altLang="ja-JP" dirty="0"/>
              <a:t>1</a:t>
            </a:r>
            <a:r>
              <a:rPr kumimoji="1" lang="ja-JP" altLang="en-US" dirty="0"/>
              <a:t>か月に読む本の冊数と通信機器利用時間」をクロス集計した結果が上のグラフ</a:t>
            </a:r>
            <a:r>
              <a:rPr kumimoji="1" lang="en-US" altLang="ja-JP" dirty="0"/>
              <a:t>【</a:t>
            </a:r>
            <a:r>
              <a:rPr kumimoji="1" lang="ja-JP" altLang="en-US" dirty="0"/>
              <a:t>図</a:t>
            </a:r>
            <a:r>
              <a:rPr kumimoji="1" lang="en-US" altLang="ja-JP" dirty="0"/>
              <a:t>5</a:t>
            </a:r>
            <a:r>
              <a:rPr kumimoji="1" lang="ja-JP" altLang="en-US" dirty="0"/>
              <a:t>－②</a:t>
            </a:r>
            <a:r>
              <a:rPr kumimoji="1" lang="en-US" altLang="ja-JP" dirty="0"/>
              <a:t>】</a:t>
            </a:r>
            <a:r>
              <a:rPr kumimoji="1" lang="ja-JP" altLang="en-US" dirty="0"/>
              <a:t>だ。</a:t>
            </a:r>
            <a:endParaRPr kumimoji="1" lang="en-US" altLang="ja-JP" dirty="0"/>
          </a:p>
          <a:p>
            <a:r>
              <a:rPr kumimoji="1" lang="ja-JP" altLang="en-US" dirty="0"/>
              <a:t>それによると、「</a:t>
            </a:r>
            <a:r>
              <a:rPr kumimoji="1" lang="en-US" altLang="ja-JP" dirty="0"/>
              <a:t>1</a:t>
            </a:r>
            <a:r>
              <a:rPr kumimoji="1" lang="ja-JP" altLang="en-US" dirty="0"/>
              <a:t>冊も読まない」の割合は通信機器利用時間が「</a:t>
            </a:r>
            <a:r>
              <a:rPr kumimoji="1" lang="en-US" altLang="ja-JP" dirty="0"/>
              <a:t>30</a:t>
            </a:r>
            <a:r>
              <a:rPr kumimoji="1" lang="ja-JP" altLang="en-US" dirty="0"/>
              <a:t>分未満」の子は</a:t>
            </a:r>
            <a:r>
              <a:rPr kumimoji="1" lang="en-US" altLang="ja-JP" dirty="0"/>
              <a:t>18.2</a:t>
            </a:r>
            <a:r>
              <a:rPr kumimoji="1" lang="ja-JP" altLang="en-US" dirty="0"/>
              <a:t>％であるのに対して、</a:t>
            </a:r>
            <a:endParaRPr kumimoji="1" lang="en-US" altLang="ja-JP" dirty="0"/>
          </a:p>
          <a:p>
            <a:r>
              <a:rPr kumimoji="1" lang="ja-JP" altLang="en-US" dirty="0"/>
              <a:t>「</a:t>
            </a:r>
            <a:r>
              <a:rPr kumimoji="1" lang="en-US" altLang="ja-JP" dirty="0"/>
              <a:t>2</a:t>
            </a:r>
            <a:r>
              <a:rPr kumimoji="1" lang="ja-JP" altLang="en-US" dirty="0"/>
              <a:t>時間以上通信機器を使用する」子は</a:t>
            </a:r>
            <a:r>
              <a:rPr kumimoji="1" lang="en-US" altLang="ja-JP" dirty="0"/>
              <a:t>43.2</a:t>
            </a:r>
            <a:r>
              <a:rPr kumimoji="1" lang="ja-JP" altLang="en-US" dirty="0"/>
              <a:t>％に達していることから、通信機器の利用時間が長いと、本を</a:t>
            </a:r>
            <a:r>
              <a:rPr kumimoji="1" lang="en-US" altLang="ja-JP" dirty="0"/>
              <a:t>1</a:t>
            </a:r>
            <a:r>
              <a:rPr kumimoji="1" lang="ja-JP" altLang="en-US" dirty="0"/>
              <a:t>冊も読まない子が増えている傾向にあることがわかる。</a:t>
            </a:r>
          </a:p>
          <a:p>
            <a:endParaRPr kumimoji="1" lang="ja-JP" altLang="en-US" dirty="0"/>
          </a:p>
          <a:p>
            <a:r>
              <a:rPr kumimoji="1" lang="ja-JP" altLang="en-US" dirty="0"/>
              <a:t>余暇の時間にかける情報収集や楽しみとして、読書より通信機器利用に、より多くの時間が割かれていると推測できる。</a:t>
            </a:r>
          </a:p>
        </p:txBody>
      </p:sp>
      <p:sp>
        <p:nvSpPr>
          <p:cNvPr id="4" name="スライド番号プレースホルダー 3"/>
          <p:cNvSpPr>
            <a:spLocks noGrp="1"/>
          </p:cNvSpPr>
          <p:nvPr>
            <p:ph type="sldNum" sz="quarter" idx="5"/>
          </p:nvPr>
        </p:nvSpPr>
        <p:spPr/>
        <p:txBody>
          <a:bodyPr/>
          <a:lstStyle/>
          <a:p>
            <a:fld id="{97EFDA6A-BFF8-4CDC-8F64-2219874EBFC7}" type="slidenum">
              <a:rPr kumimoji="1" lang="ja-JP" altLang="en-US" smtClean="0"/>
              <a:t>7</a:t>
            </a:fld>
            <a:endParaRPr kumimoji="1" lang="ja-JP" altLang="en-US"/>
          </a:p>
        </p:txBody>
      </p:sp>
    </p:spTree>
    <p:extLst>
      <p:ext uri="{BB962C8B-B14F-4D97-AF65-F5344CB8AC3E}">
        <p14:creationId xmlns:p14="http://schemas.microsoft.com/office/powerpoint/2010/main" val="34506622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小学生の保護者は、学習や育児についての情報をどうやって入手しているのだろうか。</a:t>
            </a:r>
          </a:p>
          <a:p>
            <a:r>
              <a:rPr kumimoji="1" lang="ja-JP" altLang="en-US" dirty="0"/>
              <a:t>全体ランキングは、</a:t>
            </a:r>
            <a:r>
              <a:rPr kumimoji="1" lang="en-US" altLang="ja-JP" dirty="0"/>
              <a:t>1</a:t>
            </a:r>
            <a:r>
              <a:rPr kumimoji="1" lang="ja-JP" altLang="en-US" dirty="0"/>
              <a:t>位「テレビ」（</a:t>
            </a:r>
            <a:r>
              <a:rPr kumimoji="1" lang="en-US" altLang="ja-JP" dirty="0"/>
              <a:t>46.8%</a:t>
            </a:r>
            <a:r>
              <a:rPr kumimoji="1" lang="ja-JP" altLang="en-US" dirty="0"/>
              <a:t>）、</a:t>
            </a:r>
            <a:r>
              <a:rPr kumimoji="1" lang="en-US" altLang="ja-JP" dirty="0"/>
              <a:t>2</a:t>
            </a:r>
            <a:r>
              <a:rPr kumimoji="1" lang="ja-JP" altLang="en-US" dirty="0"/>
              <a:t>位「インターネットの情報サイト」（</a:t>
            </a:r>
            <a:r>
              <a:rPr kumimoji="1" lang="en-US" altLang="ja-JP" dirty="0"/>
              <a:t>37.9%</a:t>
            </a:r>
            <a:r>
              <a:rPr kumimoji="1" lang="ja-JP" altLang="en-US" dirty="0"/>
              <a:t>）、</a:t>
            </a:r>
            <a:r>
              <a:rPr kumimoji="1" lang="en-US" altLang="ja-JP" dirty="0"/>
              <a:t>3</a:t>
            </a:r>
            <a:r>
              <a:rPr kumimoji="1" lang="ja-JP" altLang="en-US" dirty="0"/>
              <a:t>位「学校」（</a:t>
            </a:r>
            <a:r>
              <a:rPr kumimoji="1" lang="en-US" altLang="ja-JP" dirty="0"/>
              <a:t>37.7%</a:t>
            </a:r>
            <a:r>
              <a:rPr kumimoji="1" lang="ja-JP" altLang="en-US" dirty="0"/>
              <a:t>）、</a:t>
            </a:r>
            <a:r>
              <a:rPr kumimoji="1" lang="en-US" altLang="ja-JP" dirty="0"/>
              <a:t>4</a:t>
            </a:r>
            <a:r>
              <a:rPr kumimoji="1" lang="ja-JP" altLang="en-US" dirty="0"/>
              <a:t>位「知人や保護者友人（ママ友）からの口コミ」（</a:t>
            </a:r>
            <a:r>
              <a:rPr kumimoji="1" lang="en-US" altLang="ja-JP" dirty="0"/>
              <a:t>25.5%</a:t>
            </a:r>
            <a:r>
              <a:rPr kumimoji="1" lang="ja-JP" altLang="en-US" dirty="0"/>
              <a:t>）、</a:t>
            </a:r>
            <a:r>
              <a:rPr kumimoji="1" lang="en-US" altLang="ja-JP" dirty="0"/>
              <a:t>5</a:t>
            </a:r>
            <a:r>
              <a:rPr kumimoji="1" lang="ja-JP" altLang="en-US" dirty="0"/>
              <a:t>位「塾や習い事」（</a:t>
            </a:r>
            <a:r>
              <a:rPr kumimoji="1" lang="en-US" altLang="ja-JP" dirty="0"/>
              <a:t>19.8%</a:t>
            </a:r>
            <a:r>
              <a:rPr kumimoji="1" lang="ja-JP" altLang="en-US" dirty="0"/>
              <a:t>）の順だった。</a:t>
            </a:r>
          </a:p>
          <a:p>
            <a:r>
              <a:rPr kumimoji="1" lang="en-US" altLang="ja-JP" dirty="0"/>
              <a:t>2021</a:t>
            </a:r>
            <a:r>
              <a:rPr kumimoji="1" lang="ja-JP" altLang="en-US" dirty="0"/>
              <a:t>年スマートフォンの世帯保有率は約</a:t>
            </a:r>
            <a:r>
              <a:rPr kumimoji="1" lang="en-US" altLang="ja-JP" dirty="0"/>
              <a:t>90</a:t>
            </a:r>
            <a:r>
              <a:rPr kumimoji="1" lang="ja-JP" altLang="en-US" dirty="0"/>
              <a:t>％、インターネット利用率（個人）は</a:t>
            </a:r>
            <a:r>
              <a:rPr kumimoji="1" lang="en-US" altLang="ja-JP" dirty="0"/>
              <a:t>80%</a:t>
            </a:r>
            <a:r>
              <a:rPr kumimoji="1" lang="ja-JP" altLang="en-US" dirty="0"/>
              <a:t>以上にも関わらず（総務省データ　</a:t>
            </a:r>
            <a:r>
              <a:rPr kumimoji="1" lang="en-US" altLang="ja-JP" dirty="0"/>
              <a:t>※)</a:t>
            </a:r>
            <a:r>
              <a:rPr kumimoji="1" lang="ja-JP" altLang="en-US" dirty="0"/>
              <a:t>、依然としてテレビが強いことがわかる。インターネットを利用した情報収集の中では、情報サイト、</a:t>
            </a:r>
            <a:r>
              <a:rPr kumimoji="1" lang="en-US" altLang="ja-JP" dirty="0"/>
              <a:t>YouTube</a:t>
            </a:r>
            <a:r>
              <a:rPr kumimoji="1" lang="ja-JP" altLang="en-US" dirty="0"/>
              <a:t>の順に多かった。</a:t>
            </a:r>
          </a:p>
          <a:p>
            <a:r>
              <a:rPr kumimoji="1" lang="ja-JP" altLang="en-US" dirty="0"/>
              <a:t>専門家が発信するものばかりでなく、いわゆる口コミを情報源としている割合も多かった。特に、友人、知人、家族などより身近な人からの情報を参考にしているようだ。</a:t>
            </a:r>
          </a:p>
          <a:p>
            <a:r>
              <a:rPr kumimoji="1" lang="ja-JP" altLang="en-US" dirty="0"/>
              <a:t>ほかにも「新聞」、「書籍」、</a:t>
            </a:r>
            <a:r>
              <a:rPr kumimoji="1" lang="en-US" altLang="ja-JP" dirty="0"/>
              <a:t>SNS</a:t>
            </a:r>
            <a:r>
              <a:rPr kumimoji="1" lang="ja-JP" altLang="en-US" dirty="0"/>
              <a:t>など、多方面から教育情報を得ていることがうかがえる。</a:t>
            </a:r>
            <a:endParaRPr kumimoji="1" lang="en-US" altLang="ja-JP" dirty="0"/>
          </a:p>
          <a:p>
            <a:r>
              <a:rPr kumimoji="1" lang="ja-JP" altLang="en-US" dirty="0"/>
              <a:t> 学年の傾向では、</a:t>
            </a:r>
            <a:r>
              <a:rPr kumimoji="1" lang="en-US" altLang="ja-JP" dirty="0"/>
              <a:t>1</a:t>
            </a:r>
            <a:r>
              <a:rPr kumimoji="1" lang="ja-JP" altLang="en-US" dirty="0"/>
              <a:t>年生では「学校」を重視する割合が、ほかの学年にくらべて低い。ただし、</a:t>
            </a:r>
            <a:r>
              <a:rPr kumimoji="1" lang="en-US" altLang="ja-JP" dirty="0"/>
              <a:t>2</a:t>
            </a:r>
            <a:r>
              <a:rPr kumimoji="1" lang="ja-JP" altLang="en-US" dirty="0"/>
              <a:t>年生になると大きく増えている。</a:t>
            </a:r>
          </a:p>
          <a:p>
            <a:r>
              <a:rPr kumimoji="1" lang="ja-JP" altLang="en-US" dirty="0"/>
              <a:t>学校以外で行っている習い事からは、高学年になるほど塾通いをする子どもが増えることがわかったが、高学年になるほど、時期を同じく「塾や習い事」を通して教育や学習についての情報を得る割合もおおむね増える。</a:t>
            </a:r>
            <a:endParaRPr kumimoji="1" lang="en-US" altLang="ja-JP" dirty="0"/>
          </a:p>
          <a:p>
            <a:r>
              <a:rPr kumimoji="1" lang="ja-JP" altLang="en-US" dirty="0"/>
              <a:t>一方で、「情報収集は特にしていない」割合も、</a:t>
            </a:r>
            <a:r>
              <a:rPr kumimoji="1" lang="en-US" altLang="ja-JP" dirty="0"/>
              <a:t>6</a:t>
            </a:r>
            <a:r>
              <a:rPr kumimoji="1" lang="ja-JP" altLang="en-US" dirty="0"/>
              <a:t>年生で増加している。</a:t>
            </a:r>
            <a:r>
              <a:rPr kumimoji="1" lang="en-US" altLang="ja-JP" dirty="0"/>
              <a:t>6</a:t>
            </a:r>
            <a:r>
              <a:rPr kumimoji="1" lang="ja-JP" altLang="en-US" dirty="0"/>
              <a:t>年生の約</a:t>
            </a:r>
            <a:r>
              <a:rPr kumimoji="1" lang="en-US" altLang="ja-JP" dirty="0"/>
              <a:t>3</a:t>
            </a:r>
            <a:r>
              <a:rPr kumimoji="1" lang="ja-JP" altLang="en-US" dirty="0"/>
              <a:t>人に</a:t>
            </a:r>
            <a:r>
              <a:rPr kumimoji="1" lang="en-US" altLang="ja-JP" dirty="0"/>
              <a:t>1</a:t>
            </a:r>
            <a:r>
              <a:rPr kumimoji="1" lang="ja-JP" altLang="en-US" dirty="0"/>
              <a:t>人が「塾や習い事をしない」（学校以外で行っている習い事）ことにも関連がありそうだ。</a:t>
            </a:r>
          </a:p>
        </p:txBody>
      </p:sp>
      <p:sp>
        <p:nvSpPr>
          <p:cNvPr id="4" name="スライド番号プレースホルダー 3"/>
          <p:cNvSpPr>
            <a:spLocks noGrp="1"/>
          </p:cNvSpPr>
          <p:nvPr>
            <p:ph type="sldNum" sz="quarter" idx="5"/>
          </p:nvPr>
        </p:nvSpPr>
        <p:spPr/>
        <p:txBody>
          <a:bodyPr/>
          <a:lstStyle/>
          <a:p>
            <a:fld id="{97EFDA6A-BFF8-4CDC-8F64-2219874EBFC7}" type="slidenum">
              <a:rPr kumimoji="1" lang="ja-JP" altLang="en-US" smtClean="0"/>
              <a:t>9</a:t>
            </a:fld>
            <a:endParaRPr kumimoji="1" lang="ja-JP" altLang="en-US"/>
          </a:p>
        </p:txBody>
      </p:sp>
    </p:spTree>
    <p:extLst>
      <p:ext uri="{BB962C8B-B14F-4D97-AF65-F5344CB8AC3E}">
        <p14:creationId xmlns:p14="http://schemas.microsoft.com/office/powerpoint/2010/main" val="24162736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本調査は、学校以外で行っている習い事で何らかの習い事を行っていると回答した人を対象としている。</a:t>
            </a:r>
          </a:p>
          <a:p>
            <a:r>
              <a:rPr kumimoji="1" lang="ja-JP" altLang="en-US" dirty="0"/>
              <a:t>小学生の子どもが習い事を始めた「きっかけ」や「理由」として、もっとも多かった回答は「子どもが行きたい・やってみたいと言ったから」で、その割合は過半数の</a:t>
            </a:r>
            <a:r>
              <a:rPr kumimoji="1" lang="en-US" altLang="ja-JP" dirty="0"/>
              <a:t>62.0</a:t>
            </a:r>
            <a:r>
              <a:rPr kumimoji="1" lang="ja-JP" altLang="en-US" dirty="0"/>
              <a:t>％だった。</a:t>
            </a:r>
            <a:endParaRPr kumimoji="1" lang="en-US" altLang="ja-JP" dirty="0"/>
          </a:p>
          <a:p>
            <a:r>
              <a:rPr kumimoji="1" lang="ja-JP" altLang="en-US" dirty="0"/>
              <a:t>男女別にみると、小学生男子は</a:t>
            </a:r>
            <a:r>
              <a:rPr kumimoji="1" lang="en-US" altLang="ja-JP" dirty="0"/>
              <a:t>59.1</a:t>
            </a:r>
            <a:r>
              <a:rPr kumimoji="1" lang="ja-JP" altLang="en-US" dirty="0"/>
              <a:t>％、小学生女子は</a:t>
            </a:r>
            <a:r>
              <a:rPr kumimoji="1" lang="en-US" altLang="ja-JP" dirty="0"/>
              <a:t>64.7</a:t>
            </a:r>
            <a:r>
              <a:rPr kumimoji="1" lang="ja-JP" altLang="en-US" dirty="0"/>
              <a:t>％と、男子に比べて女子の割合が高かった。</a:t>
            </a:r>
          </a:p>
          <a:p>
            <a:r>
              <a:rPr kumimoji="1" lang="en-US" altLang="ja-JP" dirty="0"/>
              <a:t>2</a:t>
            </a:r>
            <a:r>
              <a:rPr kumimoji="1" lang="ja-JP" altLang="en-US" dirty="0"/>
              <a:t>番目に多かったのは「体力づくりや運動能力の向上につながるから」で</a:t>
            </a:r>
            <a:r>
              <a:rPr kumimoji="1" lang="en-US" altLang="ja-JP" dirty="0"/>
              <a:t>32.2</a:t>
            </a:r>
            <a:r>
              <a:rPr kumimoji="1" lang="ja-JP" altLang="en-US" dirty="0"/>
              <a:t>％だった。小学生にもっとも人気な習い事が「水泳」だったことからも納得の結果である。</a:t>
            </a:r>
            <a:endParaRPr kumimoji="1" lang="en-US" altLang="ja-JP" dirty="0"/>
          </a:p>
          <a:p>
            <a:r>
              <a:rPr kumimoji="1" lang="ja-JP" altLang="en-US" dirty="0"/>
              <a:t>男女別にみると、小学生男子は</a:t>
            </a:r>
            <a:r>
              <a:rPr kumimoji="1" lang="en-US" altLang="ja-JP" dirty="0"/>
              <a:t>38.1</a:t>
            </a:r>
            <a:r>
              <a:rPr kumimoji="1" lang="ja-JP" altLang="en-US" dirty="0"/>
              <a:t>％、小学生女子は</a:t>
            </a:r>
            <a:r>
              <a:rPr kumimoji="1" lang="en-US" altLang="ja-JP" dirty="0"/>
              <a:t>26.5</a:t>
            </a:r>
            <a:r>
              <a:rPr kumimoji="1" lang="ja-JP" altLang="en-US" dirty="0"/>
              <a:t>％と、女子に比べて男子の割合が高かった。さらに学年別にみると、小学</a:t>
            </a:r>
            <a:r>
              <a:rPr kumimoji="1" lang="en-US" altLang="ja-JP" dirty="0"/>
              <a:t>3</a:t>
            </a:r>
            <a:r>
              <a:rPr kumimoji="1" lang="ja-JP" altLang="en-US" dirty="0"/>
              <a:t>～</a:t>
            </a:r>
            <a:r>
              <a:rPr kumimoji="1" lang="en-US" altLang="ja-JP" dirty="0"/>
              <a:t>5</a:t>
            </a:r>
            <a:r>
              <a:rPr kumimoji="1" lang="ja-JP" altLang="en-US" dirty="0"/>
              <a:t>年生の男子は「体力づくり」を理由に習い事を始める割合が特に高かった。</a:t>
            </a:r>
          </a:p>
          <a:p>
            <a:r>
              <a:rPr kumimoji="1" lang="en-US" altLang="ja-JP" dirty="0"/>
              <a:t>3</a:t>
            </a:r>
            <a:r>
              <a:rPr kumimoji="1" lang="ja-JP" altLang="en-US" dirty="0"/>
              <a:t>番目に多かったのは「将来に役立つから」で</a:t>
            </a:r>
            <a:r>
              <a:rPr kumimoji="1" lang="en-US" altLang="ja-JP" dirty="0"/>
              <a:t>22.1</a:t>
            </a:r>
            <a:r>
              <a:rPr kumimoji="1" lang="ja-JP" altLang="en-US" dirty="0"/>
              <a:t>％だった。特に、小学</a:t>
            </a:r>
            <a:r>
              <a:rPr kumimoji="1" lang="en-US" altLang="ja-JP" dirty="0"/>
              <a:t>6</a:t>
            </a:r>
            <a:r>
              <a:rPr kumimoji="1" lang="ja-JP" altLang="en-US" dirty="0"/>
              <a:t>年生男子からの回答が</a:t>
            </a:r>
            <a:r>
              <a:rPr kumimoji="1" lang="en-US" altLang="ja-JP" dirty="0"/>
              <a:t>32.3</a:t>
            </a:r>
            <a:r>
              <a:rPr kumimoji="1" lang="ja-JP" altLang="en-US" dirty="0"/>
              <a:t>％と多かった。</a:t>
            </a:r>
          </a:p>
        </p:txBody>
      </p:sp>
      <p:sp>
        <p:nvSpPr>
          <p:cNvPr id="4" name="スライド番号プレースホルダー 3"/>
          <p:cNvSpPr>
            <a:spLocks noGrp="1"/>
          </p:cNvSpPr>
          <p:nvPr>
            <p:ph type="sldNum" sz="quarter" idx="5"/>
          </p:nvPr>
        </p:nvSpPr>
        <p:spPr/>
        <p:txBody>
          <a:bodyPr/>
          <a:lstStyle/>
          <a:p>
            <a:fld id="{97EFDA6A-BFF8-4CDC-8F64-2219874EBFC7}" type="slidenum">
              <a:rPr kumimoji="1" lang="ja-JP" altLang="en-US" smtClean="0"/>
              <a:t>11</a:t>
            </a:fld>
            <a:endParaRPr kumimoji="1" lang="ja-JP" altLang="en-US"/>
          </a:p>
        </p:txBody>
      </p:sp>
    </p:spTree>
    <p:extLst>
      <p:ext uri="{BB962C8B-B14F-4D97-AF65-F5344CB8AC3E}">
        <p14:creationId xmlns:p14="http://schemas.microsoft.com/office/powerpoint/2010/main" val="42167337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小学生が「将来役に立つ」と思っている教科は、「算数」「国語」「外国語」であった。順位、傾向とも、</a:t>
            </a:r>
            <a:r>
              <a:rPr kumimoji="1" lang="en-US" altLang="ja-JP" dirty="0"/>
              <a:t>2017</a:t>
            </a:r>
            <a:r>
              <a:rPr kumimoji="1" lang="ja-JP" altLang="en-US" dirty="0"/>
              <a:t>年、</a:t>
            </a:r>
            <a:r>
              <a:rPr kumimoji="1" lang="en-US" altLang="ja-JP" dirty="0"/>
              <a:t>2018</a:t>
            </a:r>
            <a:r>
              <a:rPr kumimoji="1" lang="ja-JP" altLang="en-US" dirty="0"/>
              <a:t>年、そして</a:t>
            </a:r>
            <a:r>
              <a:rPr kumimoji="1" lang="en-US" altLang="ja-JP" dirty="0"/>
              <a:t>2021</a:t>
            </a:r>
            <a:r>
              <a:rPr kumimoji="1" lang="ja-JP" altLang="en-US" dirty="0"/>
              <a:t>年の調査結果と大きな変化はなく、この３教科で全体の</a:t>
            </a:r>
            <a:r>
              <a:rPr kumimoji="1" lang="en-US" altLang="ja-JP" dirty="0"/>
              <a:t>70.2</a:t>
            </a:r>
            <a:r>
              <a:rPr kumimoji="1" lang="ja-JP" altLang="en-US" dirty="0"/>
              <a:t>％を占める。</a:t>
            </a:r>
          </a:p>
          <a:p>
            <a:r>
              <a:rPr kumimoji="1" lang="ja-JP" altLang="en-US" dirty="0"/>
              <a:t>「算数」は、調査開始以来、不動の</a:t>
            </a:r>
            <a:r>
              <a:rPr kumimoji="1" lang="en-US" altLang="ja-JP" dirty="0"/>
              <a:t>1</a:t>
            </a:r>
            <a:r>
              <a:rPr kumimoji="1" lang="ja-JP" altLang="en-US" dirty="0"/>
              <a:t>位となっている。男女別でみたとき、男子</a:t>
            </a:r>
            <a:r>
              <a:rPr kumimoji="1" lang="en-US" altLang="ja-JP" dirty="0"/>
              <a:t>33.7</a:t>
            </a:r>
            <a:r>
              <a:rPr kumimoji="1" lang="ja-JP" altLang="en-US" dirty="0"/>
              <a:t>％、女子</a:t>
            </a:r>
            <a:r>
              <a:rPr kumimoji="1" lang="en-US" altLang="ja-JP" dirty="0"/>
              <a:t>25.0</a:t>
            </a:r>
            <a:r>
              <a:rPr kumimoji="1" lang="ja-JP" altLang="en-US" dirty="0"/>
              <a:t>％と、差が</a:t>
            </a:r>
            <a:r>
              <a:rPr kumimoji="1" lang="en-US" altLang="ja-JP" dirty="0"/>
              <a:t>8.7</a:t>
            </a:r>
            <a:r>
              <a:rPr kumimoji="1" lang="ja-JP" altLang="en-US" dirty="0"/>
              <a:t>ポイントと差が出たが、この傾向も変わっていない。</a:t>
            </a:r>
          </a:p>
          <a:p>
            <a:r>
              <a:rPr kumimoji="1" lang="ja-JP" altLang="en-US" dirty="0"/>
              <a:t>一方、「国語」は、</a:t>
            </a:r>
            <a:r>
              <a:rPr kumimoji="1" lang="en-US" altLang="ja-JP" dirty="0"/>
              <a:t>2017</a:t>
            </a:r>
            <a:r>
              <a:rPr kumimoji="1" lang="ja-JP" altLang="en-US" dirty="0"/>
              <a:t>年調査で、女子が</a:t>
            </a:r>
            <a:r>
              <a:rPr kumimoji="1" lang="en-US" altLang="ja-JP" dirty="0"/>
              <a:t>32.8%</a:t>
            </a:r>
            <a:r>
              <a:rPr kumimoji="1" lang="ja-JP" altLang="en-US" dirty="0"/>
              <a:t>、男子</a:t>
            </a:r>
            <a:r>
              <a:rPr kumimoji="1" lang="en-US" altLang="ja-JP" dirty="0"/>
              <a:t>20.8%</a:t>
            </a:r>
            <a:r>
              <a:rPr kumimoji="1" lang="ja-JP" altLang="en-US" dirty="0"/>
              <a:t>と男女差</a:t>
            </a:r>
            <a:r>
              <a:rPr kumimoji="1" lang="en-US" altLang="ja-JP" dirty="0"/>
              <a:t>12.0</a:t>
            </a:r>
            <a:r>
              <a:rPr kumimoji="1" lang="ja-JP" altLang="en-US" dirty="0"/>
              <a:t>ポイントあった差が、調査年ごとに縮まり、今年調査では</a:t>
            </a:r>
            <a:r>
              <a:rPr kumimoji="1" lang="en-US" altLang="ja-JP" dirty="0"/>
              <a:t>1.5</a:t>
            </a:r>
            <a:r>
              <a:rPr kumimoji="1" lang="ja-JP" altLang="en-US" dirty="0"/>
              <a:t>ポイント差までになった。</a:t>
            </a:r>
          </a:p>
          <a:p>
            <a:r>
              <a:rPr kumimoji="1" lang="ja-JP" altLang="en-US" dirty="0"/>
              <a:t>「役に立つ教科はない」という回答は、</a:t>
            </a:r>
            <a:r>
              <a:rPr kumimoji="1" lang="en-US" altLang="ja-JP" dirty="0"/>
              <a:t>2021</a:t>
            </a:r>
            <a:r>
              <a:rPr kumimoji="1" lang="ja-JP" altLang="en-US" dirty="0"/>
              <a:t>年</a:t>
            </a:r>
            <a:r>
              <a:rPr kumimoji="1" lang="en-US" altLang="ja-JP" dirty="0"/>
              <a:t>6.0%</a:t>
            </a:r>
            <a:r>
              <a:rPr kumimoji="1" lang="ja-JP" altLang="en-US" dirty="0"/>
              <a:t>から</a:t>
            </a:r>
            <a:r>
              <a:rPr kumimoji="1" lang="en-US" altLang="ja-JP" dirty="0"/>
              <a:t>8.3</a:t>
            </a:r>
            <a:r>
              <a:rPr kumimoji="1" lang="ja-JP" altLang="en-US" dirty="0"/>
              <a:t>％と</a:t>
            </a:r>
            <a:r>
              <a:rPr kumimoji="1" lang="en-US" altLang="ja-JP" dirty="0"/>
              <a:t>2.3</a:t>
            </a:r>
            <a:r>
              <a:rPr kumimoji="1" lang="ja-JP" altLang="en-US" dirty="0"/>
              <a:t>ポイント上昇。各学年とも上昇しているが、特に</a:t>
            </a:r>
            <a:r>
              <a:rPr kumimoji="1" lang="en-US" altLang="ja-JP" dirty="0"/>
              <a:t>6</a:t>
            </a:r>
            <a:r>
              <a:rPr kumimoji="1" lang="ja-JP" altLang="en-US" dirty="0"/>
              <a:t>年生で、</a:t>
            </a:r>
            <a:r>
              <a:rPr kumimoji="1" lang="en-US" altLang="ja-JP" dirty="0"/>
              <a:t>5.5</a:t>
            </a:r>
            <a:r>
              <a:rPr kumimoji="1" lang="ja-JP" altLang="en-US" dirty="0"/>
              <a:t>％⇒</a:t>
            </a:r>
            <a:r>
              <a:rPr kumimoji="1" lang="en-US" altLang="ja-JP" dirty="0"/>
              <a:t>10</a:t>
            </a:r>
            <a:r>
              <a:rPr kumimoji="1" lang="ja-JP" altLang="en-US" dirty="0"/>
              <a:t>％と</a:t>
            </a:r>
            <a:r>
              <a:rPr kumimoji="1" lang="en-US" altLang="ja-JP" dirty="0"/>
              <a:t>4.5</a:t>
            </a:r>
            <a:r>
              <a:rPr kumimoji="1" lang="ja-JP" altLang="en-US" dirty="0"/>
              <a:t>ポイントも上昇しているのが印象的。</a:t>
            </a:r>
            <a:endParaRPr kumimoji="1" lang="en-US" altLang="ja-JP" dirty="0"/>
          </a:p>
          <a:p>
            <a:r>
              <a:rPr kumimoji="1" lang="ja-JP" altLang="en-US" dirty="0"/>
              <a:t>多様な学びの必要性が問われているだけに、今後の継続調査が必要かもしれない。</a:t>
            </a:r>
          </a:p>
        </p:txBody>
      </p:sp>
      <p:sp>
        <p:nvSpPr>
          <p:cNvPr id="4" name="スライド番号プレースホルダー 3"/>
          <p:cNvSpPr>
            <a:spLocks noGrp="1"/>
          </p:cNvSpPr>
          <p:nvPr>
            <p:ph type="sldNum" sz="quarter" idx="5"/>
          </p:nvPr>
        </p:nvSpPr>
        <p:spPr/>
        <p:txBody>
          <a:bodyPr/>
          <a:lstStyle/>
          <a:p>
            <a:fld id="{97EFDA6A-BFF8-4CDC-8F64-2219874EBFC7}" type="slidenum">
              <a:rPr kumimoji="1" lang="ja-JP" altLang="en-US" smtClean="0"/>
              <a:t>13</a:t>
            </a:fld>
            <a:endParaRPr kumimoji="1" lang="ja-JP" altLang="en-US"/>
          </a:p>
        </p:txBody>
      </p:sp>
    </p:spTree>
    <p:extLst>
      <p:ext uri="{BB962C8B-B14F-4D97-AF65-F5344CB8AC3E}">
        <p14:creationId xmlns:p14="http://schemas.microsoft.com/office/powerpoint/2010/main" val="1813328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保護者の方が子どもの塾選びにおいて重視することは何だろうか。</a:t>
            </a:r>
          </a:p>
          <a:p>
            <a:r>
              <a:rPr kumimoji="1" lang="en-US" altLang="ja-JP" dirty="0"/>
              <a:t>1</a:t>
            </a:r>
            <a:r>
              <a:rPr kumimoji="1" lang="ja-JP" altLang="en-US" dirty="0"/>
              <a:t>位は「家からの通いやすさ」</a:t>
            </a:r>
            <a:r>
              <a:rPr kumimoji="1" lang="en-US" altLang="ja-JP" dirty="0"/>
              <a:t>60.2%</a:t>
            </a:r>
            <a:r>
              <a:rPr kumimoji="1" lang="ja-JP" altLang="en-US" dirty="0"/>
              <a:t>。男女に大差はなく、家から近い、あるいは通いやすい立地を重視している傾向にある。</a:t>
            </a:r>
            <a:endParaRPr kumimoji="1" lang="en-US" altLang="ja-JP" dirty="0"/>
          </a:p>
          <a:p>
            <a:r>
              <a:rPr kumimoji="1" lang="ja-JP" altLang="en-US" dirty="0"/>
              <a:t>学年別でみると小学</a:t>
            </a:r>
            <a:r>
              <a:rPr kumimoji="1" lang="en-US" altLang="ja-JP" dirty="0"/>
              <a:t>4</a:t>
            </a:r>
            <a:r>
              <a:rPr kumimoji="1" lang="ja-JP" altLang="en-US" dirty="0"/>
              <a:t>年生が最も高く、</a:t>
            </a:r>
            <a:r>
              <a:rPr kumimoji="1" lang="en-US" altLang="ja-JP" dirty="0"/>
              <a:t>67.0</a:t>
            </a:r>
            <a:r>
              <a:rPr kumimoji="1" lang="ja-JP" altLang="en-US" dirty="0"/>
              <a:t>％あり、最も低いのが小学</a:t>
            </a:r>
            <a:r>
              <a:rPr kumimoji="1" lang="en-US" altLang="ja-JP" dirty="0"/>
              <a:t>1</a:t>
            </a:r>
            <a:r>
              <a:rPr kumimoji="1" lang="ja-JP" altLang="en-US" dirty="0"/>
              <a:t>年生の</a:t>
            </a:r>
            <a:r>
              <a:rPr kumimoji="1" lang="en-US" altLang="ja-JP" dirty="0"/>
              <a:t>53.0</a:t>
            </a:r>
            <a:r>
              <a:rPr kumimoji="1" lang="ja-JP" altLang="en-US" dirty="0"/>
              <a:t>％という結果であった。</a:t>
            </a:r>
            <a:endParaRPr kumimoji="1" lang="en-US" altLang="ja-JP" dirty="0"/>
          </a:p>
          <a:p>
            <a:r>
              <a:rPr kumimoji="1" lang="ja-JP" altLang="en-US" dirty="0"/>
              <a:t>特に送迎せずに通塾する小学</a:t>
            </a:r>
            <a:r>
              <a:rPr kumimoji="1" lang="en-US" altLang="ja-JP" dirty="0"/>
              <a:t>4</a:t>
            </a:r>
            <a:r>
              <a:rPr kumimoji="1" lang="ja-JP" altLang="en-US" dirty="0"/>
              <a:t>、</a:t>
            </a:r>
            <a:r>
              <a:rPr kumimoji="1" lang="en-US" altLang="ja-JP" dirty="0"/>
              <a:t>5</a:t>
            </a:r>
            <a:r>
              <a:rPr kumimoji="1" lang="ja-JP" altLang="en-US" dirty="0"/>
              <a:t>年生くらいになると一人で通塾する機会が増えるためか、より立地が塾選びのポイントになっているようだ。</a:t>
            </a:r>
          </a:p>
          <a:p>
            <a:r>
              <a:rPr kumimoji="1" lang="ja-JP" altLang="en-US" dirty="0"/>
              <a:t>２位に「料金」を重視する結果（</a:t>
            </a:r>
            <a:r>
              <a:rPr kumimoji="1" lang="en-US" altLang="ja-JP" dirty="0"/>
              <a:t>58.0</a:t>
            </a:r>
            <a:r>
              <a:rPr kumimoji="1" lang="ja-JP" altLang="en-US" dirty="0"/>
              <a:t>％）、３位以降は授業内容、評判、サポート体制などの塾が提供するサービス内容に関する項目が続く。</a:t>
            </a:r>
            <a:endParaRPr kumimoji="1" lang="en-US" altLang="ja-JP" dirty="0"/>
          </a:p>
          <a:p>
            <a:r>
              <a:rPr kumimoji="1" lang="ja-JP" altLang="en-US" dirty="0"/>
              <a:t>合格実績を重視することは低く</a:t>
            </a:r>
            <a:r>
              <a:rPr kumimoji="1" lang="en-US" altLang="ja-JP" dirty="0"/>
              <a:t>9.0</a:t>
            </a:r>
            <a:r>
              <a:rPr kumimoji="1" lang="ja-JP" altLang="en-US" dirty="0"/>
              <a:t>％になっているのは、中学受験希望であるかどうかによるものかもしれない。</a:t>
            </a:r>
            <a:endParaRPr kumimoji="1" lang="en-US" altLang="ja-JP" dirty="0"/>
          </a:p>
          <a:p>
            <a:r>
              <a:rPr kumimoji="1" lang="ja-JP" altLang="en-US" dirty="0"/>
              <a:t>中学受験を考え始める</a:t>
            </a:r>
            <a:r>
              <a:rPr kumimoji="1" lang="en-US" altLang="ja-JP" dirty="0"/>
              <a:t>4</a:t>
            </a:r>
            <a:r>
              <a:rPr kumimoji="1" lang="ja-JP" altLang="en-US" dirty="0"/>
              <a:t>年生、</a:t>
            </a:r>
            <a:r>
              <a:rPr kumimoji="1" lang="en-US" altLang="ja-JP" dirty="0"/>
              <a:t>5</a:t>
            </a:r>
            <a:r>
              <a:rPr kumimoji="1" lang="ja-JP" altLang="en-US" dirty="0"/>
              <a:t>年生では若干ポイントが</a:t>
            </a:r>
            <a:r>
              <a:rPr kumimoji="1" lang="en-US" altLang="ja-JP" dirty="0"/>
              <a:t>11.5</a:t>
            </a:r>
            <a:r>
              <a:rPr kumimoji="1" lang="ja-JP" altLang="en-US" dirty="0"/>
              <a:t>％に上がっていることがわかる。また、早期から通塾する</a:t>
            </a:r>
            <a:r>
              <a:rPr kumimoji="1" lang="en-US" altLang="ja-JP" dirty="0"/>
              <a:t>2</a:t>
            </a:r>
            <a:r>
              <a:rPr kumimoji="1" lang="ja-JP" altLang="en-US" dirty="0"/>
              <a:t>年生においても</a:t>
            </a:r>
            <a:r>
              <a:rPr kumimoji="1" lang="en-US" altLang="ja-JP" dirty="0"/>
              <a:t>11.5</a:t>
            </a:r>
            <a:r>
              <a:rPr kumimoji="1" lang="ja-JP" altLang="en-US" dirty="0"/>
              <a:t>％と高い。</a:t>
            </a:r>
            <a:endParaRPr kumimoji="1" lang="en-US" altLang="ja-JP" dirty="0"/>
          </a:p>
          <a:p>
            <a:r>
              <a:rPr kumimoji="1" lang="ja-JP" altLang="en-US" dirty="0"/>
              <a:t>これは中学受験対象の塾の募集期にあたる学年であるのが影響しているのかもしれない。</a:t>
            </a:r>
          </a:p>
          <a:p>
            <a:r>
              <a:rPr kumimoji="1" lang="ja-JP" altLang="en-US" dirty="0"/>
              <a:t>いずれにしても、各家庭の方針により、重視することが異なるといえるであろう。</a:t>
            </a:r>
          </a:p>
        </p:txBody>
      </p:sp>
      <p:sp>
        <p:nvSpPr>
          <p:cNvPr id="4" name="スライド番号プレースホルダー 3"/>
          <p:cNvSpPr>
            <a:spLocks noGrp="1"/>
          </p:cNvSpPr>
          <p:nvPr>
            <p:ph type="sldNum" sz="quarter" idx="5"/>
          </p:nvPr>
        </p:nvSpPr>
        <p:spPr/>
        <p:txBody>
          <a:bodyPr/>
          <a:lstStyle/>
          <a:p>
            <a:fld id="{97EFDA6A-BFF8-4CDC-8F64-2219874EBFC7}" type="slidenum">
              <a:rPr kumimoji="1" lang="ja-JP" altLang="en-US" smtClean="0"/>
              <a:t>15</a:t>
            </a:fld>
            <a:endParaRPr kumimoji="1" lang="ja-JP" altLang="en-US"/>
          </a:p>
        </p:txBody>
      </p:sp>
    </p:spTree>
    <p:extLst>
      <p:ext uri="{BB962C8B-B14F-4D97-AF65-F5344CB8AC3E}">
        <p14:creationId xmlns:p14="http://schemas.microsoft.com/office/powerpoint/2010/main" val="32132252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FAAB5D-B37E-FDC6-0A60-C8D72B5A3356}"/>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54D4E6E5-8FAE-BBFD-4641-D3E011AACC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C05FDEE9-82AE-46F8-1EBF-27B641D2A527}"/>
              </a:ext>
            </a:extLst>
          </p:cNvPr>
          <p:cNvSpPr>
            <a:spLocks noGrp="1"/>
          </p:cNvSpPr>
          <p:nvPr>
            <p:ph type="dt" sz="half" idx="10"/>
          </p:nvPr>
        </p:nvSpPr>
        <p:spPr/>
        <p:txBody>
          <a:bodyPr/>
          <a:lstStyle/>
          <a:p>
            <a:fld id="{6CFFCC0C-75B0-4AC1-B9E9-347A7B9795A9}" type="datetimeFigureOut">
              <a:rPr kumimoji="1" lang="ja-JP" altLang="en-US" smtClean="0"/>
              <a:t>2023/1/12</a:t>
            </a:fld>
            <a:endParaRPr kumimoji="1" lang="ja-JP" altLang="en-US"/>
          </a:p>
        </p:txBody>
      </p:sp>
      <p:sp>
        <p:nvSpPr>
          <p:cNvPr id="5" name="フッター プレースホルダー 4">
            <a:extLst>
              <a:ext uri="{FF2B5EF4-FFF2-40B4-BE49-F238E27FC236}">
                <a16:creationId xmlns:a16="http://schemas.microsoft.com/office/drawing/2014/main" id="{754982E9-48B5-B018-358E-EE80E57A779C}"/>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00558E0-8357-232C-3DC5-4F63F917B7F2}"/>
              </a:ext>
            </a:extLst>
          </p:cNvPr>
          <p:cNvSpPr>
            <a:spLocks noGrp="1"/>
          </p:cNvSpPr>
          <p:nvPr>
            <p:ph type="sldNum" sz="quarter" idx="12"/>
          </p:nvPr>
        </p:nvSpPr>
        <p:spPr/>
        <p:txBody>
          <a:bodyPr/>
          <a:lstStyle/>
          <a:p>
            <a:fld id="{DAA0E7EA-8ADE-4286-87CC-87889EFE6564}" type="slidenum">
              <a:rPr kumimoji="1" lang="ja-JP" altLang="en-US" smtClean="0"/>
              <a:t>‹#›</a:t>
            </a:fld>
            <a:endParaRPr kumimoji="1" lang="ja-JP" altLang="en-US"/>
          </a:p>
        </p:txBody>
      </p:sp>
    </p:spTree>
    <p:extLst>
      <p:ext uri="{BB962C8B-B14F-4D97-AF65-F5344CB8AC3E}">
        <p14:creationId xmlns:p14="http://schemas.microsoft.com/office/powerpoint/2010/main" val="33586626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B6EF50A-0D22-9FC5-C33E-11D04A17DFA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2322F087-2C9C-14AA-8A1E-AB115F67BA6F}"/>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5A70E550-2BF6-4225-FB5A-4AA047CF3C29}"/>
              </a:ext>
            </a:extLst>
          </p:cNvPr>
          <p:cNvSpPr>
            <a:spLocks noGrp="1"/>
          </p:cNvSpPr>
          <p:nvPr>
            <p:ph type="dt" sz="half" idx="10"/>
          </p:nvPr>
        </p:nvSpPr>
        <p:spPr/>
        <p:txBody>
          <a:bodyPr/>
          <a:lstStyle/>
          <a:p>
            <a:fld id="{6CFFCC0C-75B0-4AC1-B9E9-347A7B9795A9}" type="datetimeFigureOut">
              <a:rPr kumimoji="1" lang="ja-JP" altLang="en-US" smtClean="0"/>
              <a:t>2023/1/12</a:t>
            </a:fld>
            <a:endParaRPr kumimoji="1" lang="ja-JP" altLang="en-US"/>
          </a:p>
        </p:txBody>
      </p:sp>
      <p:sp>
        <p:nvSpPr>
          <p:cNvPr id="5" name="フッター プレースホルダー 4">
            <a:extLst>
              <a:ext uri="{FF2B5EF4-FFF2-40B4-BE49-F238E27FC236}">
                <a16:creationId xmlns:a16="http://schemas.microsoft.com/office/drawing/2014/main" id="{53CF38A9-E896-1ED0-2E51-072FFAE4CD4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B60D7E9-1463-E5B7-6ED8-2F9D23201698}"/>
              </a:ext>
            </a:extLst>
          </p:cNvPr>
          <p:cNvSpPr>
            <a:spLocks noGrp="1"/>
          </p:cNvSpPr>
          <p:nvPr>
            <p:ph type="sldNum" sz="quarter" idx="12"/>
          </p:nvPr>
        </p:nvSpPr>
        <p:spPr/>
        <p:txBody>
          <a:bodyPr/>
          <a:lstStyle/>
          <a:p>
            <a:fld id="{DAA0E7EA-8ADE-4286-87CC-87889EFE6564}" type="slidenum">
              <a:rPr kumimoji="1" lang="ja-JP" altLang="en-US" smtClean="0"/>
              <a:t>‹#›</a:t>
            </a:fld>
            <a:endParaRPr kumimoji="1" lang="ja-JP" altLang="en-US"/>
          </a:p>
        </p:txBody>
      </p:sp>
    </p:spTree>
    <p:extLst>
      <p:ext uri="{BB962C8B-B14F-4D97-AF65-F5344CB8AC3E}">
        <p14:creationId xmlns:p14="http://schemas.microsoft.com/office/powerpoint/2010/main" val="24953433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D7C2DEC-392E-D630-E58C-561E5F70FFA8}"/>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91F0D57-EF1B-21A2-4C4C-DC067B95DB3D}"/>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86013360-64BC-BF39-2A5D-30D69F48A1FB}"/>
              </a:ext>
            </a:extLst>
          </p:cNvPr>
          <p:cNvSpPr>
            <a:spLocks noGrp="1"/>
          </p:cNvSpPr>
          <p:nvPr>
            <p:ph type="dt" sz="half" idx="10"/>
          </p:nvPr>
        </p:nvSpPr>
        <p:spPr/>
        <p:txBody>
          <a:bodyPr/>
          <a:lstStyle/>
          <a:p>
            <a:fld id="{6CFFCC0C-75B0-4AC1-B9E9-347A7B9795A9}" type="datetimeFigureOut">
              <a:rPr kumimoji="1" lang="ja-JP" altLang="en-US" smtClean="0"/>
              <a:t>2023/1/12</a:t>
            </a:fld>
            <a:endParaRPr kumimoji="1" lang="ja-JP" altLang="en-US"/>
          </a:p>
        </p:txBody>
      </p:sp>
      <p:sp>
        <p:nvSpPr>
          <p:cNvPr id="5" name="フッター プレースホルダー 4">
            <a:extLst>
              <a:ext uri="{FF2B5EF4-FFF2-40B4-BE49-F238E27FC236}">
                <a16:creationId xmlns:a16="http://schemas.microsoft.com/office/drawing/2014/main" id="{2BCE5783-1B04-61E7-45A0-D1F0DB03FE9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4D9E4ADA-E0C9-F9B2-04A5-DAAA248866D7}"/>
              </a:ext>
            </a:extLst>
          </p:cNvPr>
          <p:cNvSpPr>
            <a:spLocks noGrp="1"/>
          </p:cNvSpPr>
          <p:nvPr>
            <p:ph type="sldNum" sz="quarter" idx="12"/>
          </p:nvPr>
        </p:nvSpPr>
        <p:spPr/>
        <p:txBody>
          <a:bodyPr/>
          <a:lstStyle/>
          <a:p>
            <a:fld id="{DAA0E7EA-8ADE-4286-87CC-87889EFE6564}" type="slidenum">
              <a:rPr kumimoji="1" lang="ja-JP" altLang="en-US" smtClean="0"/>
              <a:t>‹#›</a:t>
            </a:fld>
            <a:endParaRPr kumimoji="1" lang="ja-JP" altLang="en-US"/>
          </a:p>
        </p:txBody>
      </p:sp>
    </p:spTree>
    <p:extLst>
      <p:ext uri="{BB962C8B-B14F-4D97-AF65-F5344CB8AC3E}">
        <p14:creationId xmlns:p14="http://schemas.microsoft.com/office/powerpoint/2010/main" val="18577706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4DC8A5-FA65-472B-B8A7-CC12D447AEA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20CAF5F-8FAE-ED66-751C-F9687E19AA59}"/>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94137C4-B620-1E7F-E1CA-9EE32A1DED16}"/>
              </a:ext>
            </a:extLst>
          </p:cNvPr>
          <p:cNvSpPr>
            <a:spLocks noGrp="1"/>
          </p:cNvSpPr>
          <p:nvPr>
            <p:ph type="dt" sz="half" idx="10"/>
          </p:nvPr>
        </p:nvSpPr>
        <p:spPr/>
        <p:txBody>
          <a:bodyPr/>
          <a:lstStyle/>
          <a:p>
            <a:fld id="{6CFFCC0C-75B0-4AC1-B9E9-347A7B9795A9}" type="datetimeFigureOut">
              <a:rPr kumimoji="1" lang="ja-JP" altLang="en-US" smtClean="0"/>
              <a:t>2023/1/12</a:t>
            </a:fld>
            <a:endParaRPr kumimoji="1" lang="ja-JP" altLang="en-US"/>
          </a:p>
        </p:txBody>
      </p:sp>
      <p:sp>
        <p:nvSpPr>
          <p:cNvPr id="5" name="フッター プレースホルダー 4">
            <a:extLst>
              <a:ext uri="{FF2B5EF4-FFF2-40B4-BE49-F238E27FC236}">
                <a16:creationId xmlns:a16="http://schemas.microsoft.com/office/drawing/2014/main" id="{F74972AE-C5E2-7F03-3446-663F91DB79E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8330F9A-A629-A1EC-A739-1DA5BC67B9AD}"/>
              </a:ext>
            </a:extLst>
          </p:cNvPr>
          <p:cNvSpPr>
            <a:spLocks noGrp="1"/>
          </p:cNvSpPr>
          <p:nvPr>
            <p:ph type="sldNum" sz="quarter" idx="12"/>
          </p:nvPr>
        </p:nvSpPr>
        <p:spPr/>
        <p:txBody>
          <a:bodyPr/>
          <a:lstStyle/>
          <a:p>
            <a:fld id="{DAA0E7EA-8ADE-4286-87CC-87889EFE6564}" type="slidenum">
              <a:rPr kumimoji="1" lang="ja-JP" altLang="en-US" smtClean="0"/>
              <a:t>‹#›</a:t>
            </a:fld>
            <a:endParaRPr kumimoji="1" lang="ja-JP" altLang="en-US"/>
          </a:p>
        </p:txBody>
      </p:sp>
    </p:spTree>
    <p:extLst>
      <p:ext uri="{BB962C8B-B14F-4D97-AF65-F5344CB8AC3E}">
        <p14:creationId xmlns:p14="http://schemas.microsoft.com/office/powerpoint/2010/main" val="38667593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0B2918B-FFF8-3D9F-DC94-7440CA399F0D}"/>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37D97BBC-F002-623E-0254-ED7C16A8EE6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3C524D77-DFA1-2BFF-12A9-3668CC1E2B84}"/>
              </a:ext>
            </a:extLst>
          </p:cNvPr>
          <p:cNvSpPr>
            <a:spLocks noGrp="1"/>
          </p:cNvSpPr>
          <p:nvPr>
            <p:ph type="dt" sz="half" idx="10"/>
          </p:nvPr>
        </p:nvSpPr>
        <p:spPr/>
        <p:txBody>
          <a:bodyPr/>
          <a:lstStyle/>
          <a:p>
            <a:fld id="{6CFFCC0C-75B0-4AC1-B9E9-347A7B9795A9}" type="datetimeFigureOut">
              <a:rPr kumimoji="1" lang="ja-JP" altLang="en-US" smtClean="0"/>
              <a:t>2023/1/12</a:t>
            </a:fld>
            <a:endParaRPr kumimoji="1" lang="ja-JP" altLang="en-US"/>
          </a:p>
        </p:txBody>
      </p:sp>
      <p:sp>
        <p:nvSpPr>
          <p:cNvPr id="5" name="フッター プレースホルダー 4">
            <a:extLst>
              <a:ext uri="{FF2B5EF4-FFF2-40B4-BE49-F238E27FC236}">
                <a16:creationId xmlns:a16="http://schemas.microsoft.com/office/drawing/2014/main" id="{8401FB92-9EAA-FA23-710E-791EED42908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2098DA4-1654-2300-E3CD-5B5DF77DF632}"/>
              </a:ext>
            </a:extLst>
          </p:cNvPr>
          <p:cNvSpPr>
            <a:spLocks noGrp="1"/>
          </p:cNvSpPr>
          <p:nvPr>
            <p:ph type="sldNum" sz="quarter" idx="12"/>
          </p:nvPr>
        </p:nvSpPr>
        <p:spPr/>
        <p:txBody>
          <a:bodyPr/>
          <a:lstStyle/>
          <a:p>
            <a:fld id="{DAA0E7EA-8ADE-4286-87CC-87889EFE6564}" type="slidenum">
              <a:rPr kumimoji="1" lang="ja-JP" altLang="en-US" smtClean="0"/>
              <a:t>‹#›</a:t>
            </a:fld>
            <a:endParaRPr kumimoji="1" lang="ja-JP" altLang="en-US"/>
          </a:p>
        </p:txBody>
      </p:sp>
    </p:spTree>
    <p:extLst>
      <p:ext uri="{BB962C8B-B14F-4D97-AF65-F5344CB8AC3E}">
        <p14:creationId xmlns:p14="http://schemas.microsoft.com/office/powerpoint/2010/main" val="34358610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7824FC3-D8F2-3068-3E02-2E7EDFF1580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DABCCE7E-B770-920E-E206-397ABCD59BE5}"/>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3E7E04AC-29C7-696D-98A5-8AFDC865C0F6}"/>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A5BD0C6D-4BC2-7B97-E508-F344709F6801}"/>
              </a:ext>
            </a:extLst>
          </p:cNvPr>
          <p:cNvSpPr>
            <a:spLocks noGrp="1"/>
          </p:cNvSpPr>
          <p:nvPr>
            <p:ph type="dt" sz="half" idx="10"/>
          </p:nvPr>
        </p:nvSpPr>
        <p:spPr/>
        <p:txBody>
          <a:bodyPr/>
          <a:lstStyle/>
          <a:p>
            <a:fld id="{6CFFCC0C-75B0-4AC1-B9E9-347A7B9795A9}" type="datetimeFigureOut">
              <a:rPr kumimoji="1" lang="ja-JP" altLang="en-US" smtClean="0"/>
              <a:t>2023/1/12</a:t>
            </a:fld>
            <a:endParaRPr kumimoji="1" lang="ja-JP" altLang="en-US"/>
          </a:p>
        </p:txBody>
      </p:sp>
      <p:sp>
        <p:nvSpPr>
          <p:cNvPr id="6" name="フッター プレースホルダー 5">
            <a:extLst>
              <a:ext uri="{FF2B5EF4-FFF2-40B4-BE49-F238E27FC236}">
                <a16:creationId xmlns:a16="http://schemas.microsoft.com/office/drawing/2014/main" id="{02B7D06F-1A36-1E64-E5C8-B4374A547026}"/>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2F6496E-BBC8-9BDB-50F8-A9B9974BF325}"/>
              </a:ext>
            </a:extLst>
          </p:cNvPr>
          <p:cNvSpPr>
            <a:spLocks noGrp="1"/>
          </p:cNvSpPr>
          <p:nvPr>
            <p:ph type="sldNum" sz="quarter" idx="12"/>
          </p:nvPr>
        </p:nvSpPr>
        <p:spPr/>
        <p:txBody>
          <a:bodyPr/>
          <a:lstStyle/>
          <a:p>
            <a:fld id="{DAA0E7EA-8ADE-4286-87CC-87889EFE6564}" type="slidenum">
              <a:rPr kumimoji="1" lang="ja-JP" altLang="en-US" smtClean="0"/>
              <a:t>‹#›</a:t>
            </a:fld>
            <a:endParaRPr kumimoji="1" lang="ja-JP" altLang="en-US"/>
          </a:p>
        </p:txBody>
      </p:sp>
    </p:spTree>
    <p:extLst>
      <p:ext uri="{BB962C8B-B14F-4D97-AF65-F5344CB8AC3E}">
        <p14:creationId xmlns:p14="http://schemas.microsoft.com/office/powerpoint/2010/main" val="17246758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72A33F-B15F-3956-3ADB-9B51CF8EA6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D1027EAD-7D5A-5C4B-167D-D8A3E17F259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D1C6F537-3F91-AA84-118B-05B28BB51F5B}"/>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54A97A67-640C-AEC1-4D8B-A81BB667407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BE413D53-5C09-2DA1-558E-E76F6DE9E467}"/>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901DF462-3224-D20E-04E9-45895C7B3B1C}"/>
              </a:ext>
            </a:extLst>
          </p:cNvPr>
          <p:cNvSpPr>
            <a:spLocks noGrp="1"/>
          </p:cNvSpPr>
          <p:nvPr>
            <p:ph type="dt" sz="half" idx="10"/>
          </p:nvPr>
        </p:nvSpPr>
        <p:spPr/>
        <p:txBody>
          <a:bodyPr/>
          <a:lstStyle/>
          <a:p>
            <a:fld id="{6CFFCC0C-75B0-4AC1-B9E9-347A7B9795A9}" type="datetimeFigureOut">
              <a:rPr kumimoji="1" lang="ja-JP" altLang="en-US" smtClean="0"/>
              <a:t>2023/1/12</a:t>
            </a:fld>
            <a:endParaRPr kumimoji="1" lang="ja-JP" altLang="en-US"/>
          </a:p>
        </p:txBody>
      </p:sp>
      <p:sp>
        <p:nvSpPr>
          <p:cNvPr id="8" name="フッター プレースホルダー 7">
            <a:extLst>
              <a:ext uri="{FF2B5EF4-FFF2-40B4-BE49-F238E27FC236}">
                <a16:creationId xmlns:a16="http://schemas.microsoft.com/office/drawing/2014/main" id="{4BA1AEFC-E186-E176-88DF-5C741C33874F}"/>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852E6238-5CAA-C422-3385-94C01EE0198A}"/>
              </a:ext>
            </a:extLst>
          </p:cNvPr>
          <p:cNvSpPr>
            <a:spLocks noGrp="1"/>
          </p:cNvSpPr>
          <p:nvPr>
            <p:ph type="sldNum" sz="quarter" idx="12"/>
          </p:nvPr>
        </p:nvSpPr>
        <p:spPr/>
        <p:txBody>
          <a:bodyPr/>
          <a:lstStyle/>
          <a:p>
            <a:fld id="{DAA0E7EA-8ADE-4286-87CC-87889EFE6564}" type="slidenum">
              <a:rPr kumimoji="1" lang="ja-JP" altLang="en-US" smtClean="0"/>
              <a:t>‹#›</a:t>
            </a:fld>
            <a:endParaRPr kumimoji="1" lang="ja-JP" altLang="en-US"/>
          </a:p>
        </p:txBody>
      </p:sp>
    </p:spTree>
    <p:extLst>
      <p:ext uri="{BB962C8B-B14F-4D97-AF65-F5344CB8AC3E}">
        <p14:creationId xmlns:p14="http://schemas.microsoft.com/office/powerpoint/2010/main" val="12198135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9AD0B9-B042-EB4C-75FC-170A3C555B7B}"/>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FC3C6150-8A6A-82EF-4CCF-1B21215AF578}"/>
              </a:ext>
            </a:extLst>
          </p:cNvPr>
          <p:cNvSpPr>
            <a:spLocks noGrp="1"/>
          </p:cNvSpPr>
          <p:nvPr>
            <p:ph type="dt" sz="half" idx="10"/>
          </p:nvPr>
        </p:nvSpPr>
        <p:spPr/>
        <p:txBody>
          <a:bodyPr/>
          <a:lstStyle/>
          <a:p>
            <a:fld id="{6CFFCC0C-75B0-4AC1-B9E9-347A7B9795A9}" type="datetimeFigureOut">
              <a:rPr kumimoji="1" lang="ja-JP" altLang="en-US" smtClean="0"/>
              <a:t>2023/1/12</a:t>
            </a:fld>
            <a:endParaRPr kumimoji="1" lang="ja-JP" altLang="en-US"/>
          </a:p>
        </p:txBody>
      </p:sp>
      <p:sp>
        <p:nvSpPr>
          <p:cNvPr id="4" name="フッター プレースホルダー 3">
            <a:extLst>
              <a:ext uri="{FF2B5EF4-FFF2-40B4-BE49-F238E27FC236}">
                <a16:creationId xmlns:a16="http://schemas.microsoft.com/office/drawing/2014/main" id="{3C34C2AA-8271-382F-E2D4-389DE3EDF68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C18C0840-AE7B-5CFB-CE9B-8B304B94EDF7}"/>
              </a:ext>
            </a:extLst>
          </p:cNvPr>
          <p:cNvSpPr>
            <a:spLocks noGrp="1"/>
          </p:cNvSpPr>
          <p:nvPr>
            <p:ph type="sldNum" sz="quarter" idx="12"/>
          </p:nvPr>
        </p:nvSpPr>
        <p:spPr/>
        <p:txBody>
          <a:bodyPr/>
          <a:lstStyle/>
          <a:p>
            <a:fld id="{DAA0E7EA-8ADE-4286-87CC-87889EFE6564}" type="slidenum">
              <a:rPr kumimoji="1" lang="ja-JP" altLang="en-US" smtClean="0"/>
              <a:t>‹#›</a:t>
            </a:fld>
            <a:endParaRPr kumimoji="1" lang="ja-JP" altLang="en-US"/>
          </a:p>
        </p:txBody>
      </p:sp>
    </p:spTree>
    <p:extLst>
      <p:ext uri="{BB962C8B-B14F-4D97-AF65-F5344CB8AC3E}">
        <p14:creationId xmlns:p14="http://schemas.microsoft.com/office/powerpoint/2010/main" val="4099789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1BC73710-1367-9140-C088-F930DED545E0}"/>
              </a:ext>
            </a:extLst>
          </p:cNvPr>
          <p:cNvSpPr>
            <a:spLocks noGrp="1"/>
          </p:cNvSpPr>
          <p:nvPr>
            <p:ph type="dt" sz="half" idx="10"/>
          </p:nvPr>
        </p:nvSpPr>
        <p:spPr/>
        <p:txBody>
          <a:bodyPr/>
          <a:lstStyle/>
          <a:p>
            <a:fld id="{6CFFCC0C-75B0-4AC1-B9E9-347A7B9795A9}" type="datetimeFigureOut">
              <a:rPr kumimoji="1" lang="ja-JP" altLang="en-US" smtClean="0"/>
              <a:t>2023/1/12</a:t>
            </a:fld>
            <a:endParaRPr kumimoji="1" lang="ja-JP" altLang="en-US"/>
          </a:p>
        </p:txBody>
      </p:sp>
      <p:sp>
        <p:nvSpPr>
          <p:cNvPr id="3" name="フッター プレースホルダー 2">
            <a:extLst>
              <a:ext uri="{FF2B5EF4-FFF2-40B4-BE49-F238E27FC236}">
                <a16:creationId xmlns:a16="http://schemas.microsoft.com/office/drawing/2014/main" id="{64ECDB80-45DE-4DC9-B5B1-FA7361F701E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7CF8F564-6295-9E02-10FC-D3EEB4E40C5F}"/>
              </a:ext>
            </a:extLst>
          </p:cNvPr>
          <p:cNvSpPr>
            <a:spLocks noGrp="1"/>
          </p:cNvSpPr>
          <p:nvPr>
            <p:ph type="sldNum" sz="quarter" idx="12"/>
          </p:nvPr>
        </p:nvSpPr>
        <p:spPr/>
        <p:txBody>
          <a:bodyPr/>
          <a:lstStyle/>
          <a:p>
            <a:fld id="{DAA0E7EA-8ADE-4286-87CC-87889EFE6564}" type="slidenum">
              <a:rPr kumimoji="1" lang="ja-JP" altLang="en-US" smtClean="0"/>
              <a:t>‹#›</a:t>
            </a:fld>
            <a:endParaRPr kumimoji="1" lang="ja-JP" altLang="en-US"/>
          </a:p>
        </p:txBody>
      </p:sp>
    </p:spTree>
    <p:extLst>
      <p:ext uri="{BB962C8B-B14F-4D97-AF65-F5344CB8AC3E}">
        <p14:creationId xmlns:p14="http://schemas.microsoft.com/office/powerpoint/2010/main" val="361260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0546BB-F210-A917-9BDA-D50CAFD5B5A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C93D3C3-62F5-BBE4-4693-BA3D38FD70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9BCF27AD-2731-3F23-2FBB-B8A1BFBB0E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6A86A1B4-42C0-9484-6EE6-10F8ED85C2BC}"/>
              </a:ext>
            </a:extLst>
          </p:cNvPr>
          <p:cNvSpPr>
            <a:spLocks noGrp="1"/>
          </p:cNvSpPr>
          <p:nvPr>
            <p:ph type="dt" sz="half" idx="10"/>
          </p:nvPr>
        </p:nvSpPr>
        <p:spPr/>
        <p:txBody>
          <a:bodyPr/>
          <a:lstStyle/>
          <a:p>
            <a:fld id="{6CFFCC0C-75B0-4AC1-B9E9-347A7B9795A9}" type="datetimeFigureOut">
              <a:rPr kumimoji="1" lang="ja-JP" altLang="en-US" smtClean="0"/>
              <a:t>2023/1/12</a:t>
            </a:fld>
            <a:endParaRPr kumimoji="1" lang="ja-JP" altLang="en-US"/>
          </a:p>
        </p:txBody>
      </p:sp>
      <p:sp>
        <p:nvSpPr>
          <p:cNvPr id="6" name="フッター プレースホルダー 5">
            <a:extLst>
              <a:ext uri="{FF2B5EF4-FFF2-40B4-BE49-F238E27FC236}">
                <a16:creationId xmlns:a16="http://schemas.microsoft.com/office/drawing/2014/main" id="{6A98EE0F-3A0B-3130-F456-F798140C8663}"/>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A865DE5-62F8-38E9-647A-87B0A7641292}"/>
              </a:ext>
            </a:extLst>
          </p:cNvPr>
          <p:cNvSpPr>
            <a:spLocks noGrp="1"/>
          </p:cNvSpPr>
          <p:nvPr>
            <p:ph type="sldNum" sz="quarter" idx="12"/>
          </p:nvPr>
        </p:nvSpPr>
        <p:spPr/>
        <p:txBody>
          <a:bodyPr/>
          <a:lstStyle/>
          <a:p>
            <a:fld id="{DAA0E7EA-8ADE-4286-87CC-87889EFE6564}" type="slidenum">
              <a:rPr kumimoji="1" lang="ja-JP" altLang="en-US" smtClean="0"/>
              <a:t>‹#›</a:t>
            </a:fld>
            <a:endParaRPr kumimoji="1" lang="ja-JP" altLang="en-US"/>
          </a:p>
        </p:txBody>
      </p:sp>
    </p:spTree>
    <p:extLst>
      <p:ext uri="{BB962C8B-B14F-4D97-AF65-F5344CB8AC3E}">
        <p14:creationId xmlns:p14="http://schemas.microsoft.com/office/powerpoint/2010/main" val="30637402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2834F3B-E696-36FF-0963-50405890C72F}"/>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039F1EDA-4D01-AB3A-5B63-429A6C80A42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3FAE19AE-B078-3358-7690-E9B65AE31F2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869CA016-1B9C-A203-F86C-22385CF757C5}"/>
              </a:ext>
            </a:extLst>
          </p:cNvPr>
          <p:cNvSpPr>
            <a:spLocks noGrp="1"/>
          </p:cNvSpPr>
          <p:nvPr>
            <p:ph type="dt" sz="half" idx="10"/>
          </p:nvPr>
        </p:nvSpPr>
        <p:spPr/>
        <p:txBody>
          <a:bodyPr/>
          <a:lstStyle/>
          <a:p>
            <a:fld id="{6CFFCC0C-75B0-4AC1-B9E9-347A7B9795A9}" type="datetimeFigureOut">
              <a:rPr kumimoji="1" lang="ja-JP" altLang="en-US" smtClean="0"/>
              <a:t>2023/1/12</a:t>
            </a:fld>
            <a:endParaRPr kumimoji="1" lang="ja-JP" altLang="en-US"/>
          </a:p>
        </p:txBody>
      </p:sp>
      <p:sp>
        <p:nvSpPr>
          <p:cNvPr id="6" name="フッター プレースホルダー 5">
            <a:extLst>
              <a:ext uri="{FF2B5EF4-FFF2-40B4-BE49-F238E27FC236}">
                <a16:creationId xmlns:a16="http://schemas.microsoft.com/office/drawing/2014/main" id="{45BC5208-5450-D9EA-C35F-9EBD4695D44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982433D3-085E-32C8-85D9-0908A46050BE}"/>
              </a:ext>
            </a:extLst>
          </p:cNvPr>
          <p:cNvSpPr>
            <a:spLocks noGrp="1"/>
          </p:cNvSpPr>
          <p:nvPr>
            <p:ph type="sldNum" sz="quarter" idx="12"/>
          </p:nvPr>
        </p:nvSpPr>
        <p:spPr/>
        <p:txBody>
          <a:bodyPr/>
          <a:lstStyle/>
          <a:p>
            <a:fld id="{DAA0E7EA-8ADE-4286-87CC-87889EFE6564}" type="slidenum">
              <a:rPr kumimoji="1" lang="ja-JP" altLang="en-US" smtClean="0"/>
              <a:t>‹#›</a:t>
            </a:fld>
            <a:endParaRPr kumimoji="1" lang="ja-JP" altLang="en-US"/>
          </a:p>
        </p:txBody>
      </p:sp>
    </p:spTree>
    <p:extLst>
      <p:ext uri="{BB962C8B-B14F-4D97-AF65-F5344CB8AC3E}">
        <p14:creationId xmlns:p14="http://schemas.microsoft.com/office/powerpoint/2010/main" val="17794363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EE86D8C-762D-DD6C-EA42-0C71FF42634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6D8E8E5-3DEC-5EE7-E7A4-4BC497D904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31B2848-0750-B14D-4261-8F327A6E798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FFCC0C-75B0-4AC1-B9E9-347A7B9795A9}" type="datetimeFigureOut">
              <a:rPr kumimoji="1" lang="ja-JP" altLang="en-US" smtClean="0"/>
              <a:t>2023/1/12</a:t>
            </a:fld>
            <a:endParaRPr kumimoji="1" lang="ja-JP" altLang="en-US"/>
          </a:p>
        </p:txBody>
      </p:sp>
      <p:sp>
        <p:nvSpPr>
          <p:cNvPr id="5" name="フッター プレースホルダー 4">
            <a:extLst>
              <a:ext uri="{FF2B5EF4-FFF2-40B4-BE49-F238E27FC236}">
                <a16:creationId xmlns:a16="http://schemas.microsoft.com/office/drawing/2014/main" id="{C4D01517-5841-C137-7EBD-AE152E4BAB7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A7634EF0-D8DA-652C-D178-7F027173E7E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A0E7EA-8ADE-4286-87CC-87889EFE6564}" type="slidenum">
              <a:rPr kumimoji="1" lang="ja-JP" altLang="en-US" smtClean="0"/>
              <a:t>‹#›</a:t>
            </a:fld>
            <a:endParaRPr kumimoji="1" lang="ja-JP" altLang="en-US"/>
          </a:p>
        </p:txBody>
      </p:sp>
    </p:spTree>
    <p:extLst>
      <p:ext uri="{BB962C8B-B14F-4D97-AF65-F5344CB8AC3E}">
        <p14:creationId xmlns:p14="http://schemas.microsoft.com/office/powerpoint/2010/main" val="12430740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A0169C-76EA-87BA-3155-6CE2167301FB}"/>
              </a:ext>
            </a:extLst>
          </p:cNvPr>
          <p:cNvSpPr>
            <a:spLocks noGrp="1"/>
          </p:cNvSpPr>
          <p:nvPr>
            <p:ph type="ctrTitle"/>
          </p:nvPr>
        </p:nvSpPr>
        <p:spPr>
          <a:xfrm>
            <a:off x="584987" y="265795"/>
            <a:ext cx="9144000" cy="2306637"/>
          </a:xfrm>
        </p:spPr>
        <p:txBody>
          <a:bodyPr>
            <a:normAutofit/>
          </a:bodyPr>
          <a:lstStyle/>
          <a:p>
            <a:r>
              <a:rPr kumimoji="1" lang="en-US" altLang="ja-JP" dirty="0">
                <a:latin typeface="+mn-ea"/>
                <a:ea typeface="+mn-ea"/>
              </a:rPr>
              <a:t>【</a:t>
            </a:r>
            <a:r>
              <a:rPr kumimoji="1" lang="ja-JP" altLang="en-US" dirty="0">
                <a:latin typeface="+mn-ea"/>
                <a:ea typeface="+mn-ea"/>
              </a:rPr>
              <a:t>小学生白書</a:t>
            </a:r>
            <a:r>
              <a:rPr kumimoji="1" lang="en-US" altLang="ja-JP" dirty="0">
                <a:latin typeface="+mn-ea"/>
                <a:ea typeface="+mn-ea"/>
              </a:rPr>
              <a:t>2022】</a:t>
            </a:r>
            <a:r>
              <a:rPr kumimoji="1" lang="ja-JP" altLang="en-US" dirty="0">
                <a:latin typeface="+mn-ea"/>
                <a:ea typeface="+mn-ea"/>
              </a:rPr>
              <a:t>　</a:t>
            </a:r>
            <a:br>
              <a:rPr kumimoji="1" lang="en-US" altLang="ja-JP" dirty="0">
                <a:latin typeface="+mn-ea"/>
                <a:ea typeface="+mn-ea"/>
              </a:rPr>
            </a:br>
            <a:r>
              <a:rPr kumimoji="1" lang="ja-JP" altLang="en-US" sz="3200" dirty="0">
                <a:latin typeface="+mn-ea"/>
                <a:ea typeface="+mn-ea"/>
              </a:rPr>
              <a:t>（株）学研教育総合研究所</a:t>
            </a:r>
            <a:endParaRPr kumimoji="1" lang="ja-JP" altLang="en-US" dirty="0">
              <a:latin typeface="+mn-ea"/>
              <a:ea typeface="+mn-ea"/>
            </a:endParaRPr>
          </a:p>
        </p:txBody>
      </p:sp>
      <p:sp>
        <p:nvSpPr>
          <p:cNvPr id="3" name="字幕 2">
            <a:extLst>
              <a:ext uri="{FF2B5EF4-FFF2-40B4-BE49-F238E27FC236}">
                <a16:creationId xmlns:a16="http://schemas.microsoft.com/office/drawing/2014/main" id="{9F0F8259-03ED-FAC8-18E7-AFC9A2C3BF90}"/>
              </a:ext>
            </a:extLst>
          </p:cNvPr>
          <p:cNvSpPr>
            <a:spLocks noGrp="1"/>
          </p:cNvSpPr>
          <p:nvPr>
            <p:ph type="subTitle" idx="1"/>
          </p:nvPr>
        </p:nvSpPr>
        <p:spPr>
          <a:xfrm>
            <a:off x="1832705" y="3186003"/>
            <a:ext cx="7464878" cy="978126"/>
          </a:xfrm>
        </p:spPr>
        <p:txBody>
          <a:bodyPr>
            <a:normAutofit/>
          </a:bodyPr>
          <a:lstStyle/>
          <a:p>
            <a:pPr algn="l"/>
            <a:r>
              <a:rPr kumimoji="1" lang="ja-JP" altLang="en-US" sz="1200" dirty="0"/>
              <a:t>小学生白書シリーズは、幼児（</a:t>
            </a:r>
            <a:r>
              <a:rPr kumimoji="1" lang="en-US" altLang="ja-JP" sz="1200" dirty="0"/>
              <a:t>3</a:t>
            </a:r>
            <a:r>
              <a:rPr kumimoji="1" lang="ja-JP" altLang="en-US" sz="1200" dirty="0"/>
              <a:t>～</a:t>
            </a:r>
            <a:r>
              <a:rPr kumimoji="1" lang="en-US" altLang="ja-JP" sz="1200" dirty="0"/>
              <a:t>5</a:t>
            </a:r>
            <a:r>
              <a:rPr kumimoji="1" lang="ja-JP" altLang="en-US" sz="1200" dirty="0"/>
              <a:t>歳）、小学生、中学生、高校生を対象とした大規模アンケート調査。</a:t>
            </a:r>
          </a:p>
          <a:p>
            <a:pPr algn="l"/>
            <a:r>
              <a:rPr kumimoji="1" lang="ja-JP" altLang="en-US" sz="1200" dirty="0"/>
              <a:t>子どもたちの日常生活や学習、将来つきたい職業や習い事に至るまで、調査内容は多岐にわたります。</a:t>
            </a:r>
          </a:p>
          <a:p>
            <a:pPr algn="l"/>
            <a:r>
              <a:rPr kumimoji="1" lang="en-US" altLang="ja-JP" sz="1200" dirty="0"/>
              <a:t>40</a:t>
            </a:r>
            <a:r>
              <a:rPr kumimoji="1" lang="ja-JP" altLang="en-US" sz="1200" dirty="0"/>
              <a:t>年以上前から、時代と共に変わりゆく子どもたちの“いま”を捉え、発信し続けています。</a:t>
            </a:r>
          </a:p>
        </p:txBody>
      </p:sp>
      <p:pic>
        <p:nvPicPr>
          <p:cNvPr id="5" name="図 4">
            <a:extLst>
              <a:ext uri="{FF2B5EF4-FFF2-40B4-BE49-F238E27FC236}">
                <a16:creationId xmlns:a16="http://schemas.microsoft.com/office/drawing/2014/main" id="{44B078AA-C681-1C54-B847-09998379AE64}"/>
              </a:ext>
            </a:extLst>
          </p:cNvPr>
          <p:cNvPicPr>
            <a:picLocks noChangeAspect="1"/>
          </p:cNvPicPr>
          <p:nvPr/>
        </p:nvPicPr>
        <p:blipFill>
          <a:blip r:embed="rId2"/>
          <a:stretch>
            <a:fillRect/>
          </a:stretch>
        </p:blipFill>
        <p:spPr>
          <a:xfrm>
            <a:off x="7392583" y="4368125"/>
            <a:ext cx="3810000" cy="819150"/>
          </a:xfrm>
          <a:prstGeom prst="rect">
            <a:avLst/>
          </a:prstGeom>
        </p:spPr>
      </p:pic>
      <p:pic>
        <p:nvPicPr>
          <p:cNvPr id="2050" name="Picture 2">
            <a:extLst>
              <a:ext uri="{FF2B5EF4-FFF2-40B4-BE49-F238E27FC236}">
                <a16:creationId xmlns:a16="http://schemas.microsoft.com/office/drawing/2014/main" id="{002D2176-7491-46E1-2FE8-BA5B3134E4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67157" y="1418021"/>
            <a:ext cx="1986643" cy="1986643"/>
          </a:xfrm>
          <a:prstGeom prst="rect">
            <a:avLst/>
          </a:prstGeom>
          <a:noFill/>
          <a:extLst>
            <a:ext uri="{909E8E84-426E-40DD-AFC4-6F175D3DCCD1}">
              <a14:hiddenFill xmlns:a14="http://schemas.microsoft.com/office/drawing/2010/main">
                <a:solidFill>
                  <a:srgbClr val="FFFFFF"/>
                </a:solidFill>
              </a14:hiddenFill>
            </a:ext>
          </a:extLst>
        </p:spPr>
      </p:pic>
      <p:sp>
        <p:nvSpPr>
          <p:cNvPr id="4" name="字幕 2">
            <a:extLst>
              <a:ext uri="{FF2B5EF4-FFF2-40B4-BE49-F238E27FC236}">
                <a16:creationId xmlns:a16="http://schemas.microsoft.com/office/drawing/2014/main" id="{6C7F5266-E078-2140-3886-E521D4ABCC50}"/>
              </a:ext>
            </a:extLst>
          </p:cNvPr>
          <p:cNvSpPr txBox="1">
            <a:spLocks/>
          </p:cNvSpPr>
          <p:nvPr/>
        </p:nvSpPr>
        <p:spPr>
          <a:xfrm>
            <a:off x="2757045" y="5662245"/>
            <a:ext cx="7464878" cy="978126"/>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gn="l"/>
            <a:r>
              <a:rPr lang="ja-JP" altLang="en-US" sz="1200" dirty="0"/>
              <a:t>（</a:t>
            </a:r>
            <a:r>
              <a:rPr lang="en-US" altLang="ja-JP" sz="1200" dirty="0"/>
              <a:t>NEA</a:t>
            </a:r>
            <a:r>
              <a:rPr lang="ja-JP" altLang="en-US" sz="1200" dirty="0"/>
              <a:t>事務局より）</a:t>
            </a:r>
            <a:endParaRPr lang="en-US" altLang="ja-JP" sz="1200" dirty="0"/>
          </a:p>
          <a:p>
            <a:pPr algn="l"/>
            <a:r>
              <a:rPr lang="ja-JP" altLang="en-US" sz="1200" dirty="0"/>
              <a:t>学研教育総合研究所が発信した「小学生白書</a:t>
            </a:r>
            <a:r>
              <a:rPr lang="en-US" altLang="ja-JP" sz="1200" dirty="0"/>
              <a:t>2022</a:t>
            </a:r>
            <a:r>
              <a:rPr lang="ja-JP" altLang="en-US" sz="1200" dirty="0"/>
              <a:t>（幼児白書もあります）」について、入塾説明会や情報検討で特に活用できそうなものをピックアップしています。</a:t>
            </a:r>
            <a:endParaRPr lang="en-US" altLang="ja-JP" sz="1200" dirty="0"/>
          </a:p>
          <a:p>
            <a:pPr algn="l"/>
            <a:r>
              <a:rPr lang="ja-JP" altLang="en-US" sz="1200" dirty="0"/>
              <a:t>他にも状況・状態によっては、活用できそうなデータがございますので、全体の内容もご確認ください。</a:t>
            </a:r>
          </a:p>
        </p:txBody>
      </p:sp>
    </p:spTree>
    <p:extLst>
      <p:ext uri="{BB962C8B-B14F-4D97-AF65-F5344CB8AC3E}">
        <p14:creationId xmlns:p14="http://schemas.microsoft.com/office/powerpoint/2010/main" val="41892192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07F803F5-6971-25B7-6A48-FDBB95C47C16}"/>
              </a:ext>
            </a:extLst>
          </p:cNvPr>
          <p:cNvSpPr/>
          <p:nvPr/>
        </p:nvSpPr>
        <p:spPr>
          <a:xfrm>
            <a:off x="876300" y="1181101"/>
            <a:ext cx="5019675" cy="17907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a:solidFill>
                  <a:srgbClr val="002060"/>
                </a:solidFill>
                <a:latin typeface="BIZ UDゴシック" panose="020B0400000000000000" pitchFamily="49" charset="-128"/>
                <a:ea typeface="BIZ UDゴシック" panose="020B0400000000000000" pitchFamily="49" charset="-128"/>
              </a:rPr>
              <a:t>習い事について</a:t>
            </a:r>
          </a:p>
        </p:txBody>
      </p:sp>
      <p:sp>
        <p:nvSpPr>
          <p:cNvPr id="2" name="テキスト ボックス 1">
            <a:extLst>
              <a:ext uri="{FF2B5EF4-FFF2-40B4-BE49-F238E27FC236}">
                <a16:creationId xmlns:a16="http://schemas.microsoft.com/office/drawing/2014/main" id="{322F9D24-ECEF-B313-E332-42631B159FE8}"/>
              </a:ext>
            </a:extLst>
          </p:cNvPr>
          <p:cNvSpPr txBox="1"/>
          <p:nvPr/>
        </p:nvSpPr>
        <p:spPr>
          <a:xfrm>
            <a:off x="1321904" y="3617843"/>
            <a:ext cx="9889435" cy="1477328"/>
          </a:xfrm>
          <a:prstGeom prst="rect">
            <a:avLst/>
          </a:prstGeom>
          <a:noFill/>
        </p:spPr>
        <p:txBody>
          <a:bodyPr wrap="square" rtlCol="0">
            <a:spAutoFit/>
          </a:bodyPr>
          <a:lstStyle/>
          <a:p>
            <a:r>
              <a:rPr kumimoji="1" lang="ja-JP" altLang="en-US" dirty="0"/>
              <a:t>（</a:t>
            </a:r>
            <a:r>
              <a:rPr kumimoji="1" lang="en-US" altLang="ja-JP" dirty="0"/>
              <a:t>NEA</a:t>
            </a:r>
            <a:r>
              <a:rPr kumimoji="1" lang="ja-JP" altLang="en-US" dirty="0"/>
              <a:t>事務局より）</a:t>
            </a:r>
            <a:endParaRPr kumimoji="1" lang="en-US" altLang="ja-JP" dirty="0"/>
          </a:p>
          <a:p>
            <a:r>
              <a:rPr lang="ja-JP" altLang="en-US" dirty="0"/>
              <a:t>いろいろ見方ができる資料だと思います。</a:t>
            </a:r>
            <a:endParaRPr lang="en-US" altLang="ja-JP" dirty="0"/>
          </a:p>
          <a:p>
            <a:r>
              <a:rPr lang="ja-JP" altLang="en-US" dirty="0"/>
              <a:t>一番顕著な数字についてみると、「子ども行きたいと言ったから」というものですが、</a:t>
            </a:r>
            <a:endParaRPr lang="en-US" altLang="ja-JP" dirty="0"/>
          </a:p>
          <a:p>
            <a:r>
              <a:rPr lang="ja-JP" altLang="en-US" dirty="0"/>
              <a:t>急速な少子化を踏まえると、プログラミングなどで低学年から環境に慣れてもらうという点も重要度が増してくるのかもしれません。</a:t>
            </a:r>
            <a:endParaRPr lang="en-US" altLang="ja-JP" dirty="0"/>
          </a:p>
        </p:txBody>
      </p:sp>
    </p:spTree>
    <p:extLst>
      <p:ext uri="{BB962C8B-B14F-4D97-AF65-F5344CB8AC3E}">
        <p14:creationId xmlns:p14="http://schemas.microsoft.com/office/powerpoint/2010/main" val="42462367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B152BCD-9715-82EE-E7F6-97BC1C55A3ED}"/>
              </a:ext>
            </a:extLst>
          </p:cNvPr>
          <p:cNvSpPr txBox="1"/>
          <p:nvPr/>
        </p:nvSpPr>
        <p:spPr>
          <a:xfrm>
            <a:off x="676274" y="330270"/>
            <a:ext cx="9667875" cy="461665"/>
          </a:xfrm>
          <a:prstGeom prst="rect">
            <a:avLst/>
          </a:prstGeom>
          <a:noFill/>
        </p:spPr>
        <p:txBody>
          <a:bodyPr wrap="square" rtlCol="0">
            <a:spAutoFit/>
          </a:bodyPr>
          <a:lstStyle/>
          <a:p>
            <a:r>
              <a:rPr kumimoji="1" lang="ja-JP" altLang="en-US" sz="2400" dirty="0">
                <a:latin typeface="BIZ UDゴシック" panose="020B0400000000000000" pitchFamily="49" charset="-128"/>
                <a:ea typeface="BIZ UDゴシック" panose="020B0400000000000000" pitchFamily="49" charset="-128"/>
              </a:rPr>
              <a:t>習い事のきっかけ・理由　　　　　　　</a:t>
            </a:r>
            <a:r>
              <a:rPr kumimoji="1" lang="ja-JP" altLang="en-US" sz="1600" dirty="0">
                <a:latin typeface="BIZ UDゴシック" panose="020B0400000000000000" pitchFamily="49" charset="-128"/>
                <a:ea typeface="BIZ UDゴシック" panose="020B0400000000000000" pitchFamily="49" charset="-128"/>
              </a:rPr>
              <a:t>（小学生の日常生活・学習に関する調査）</a:t>
            </a:r>
            <a:endParaRPr kumimoji="1" lang="ja-JP" altLang="en-US" sz="2400" dirty="0">
              <a:latin typeface="BIZ UDゴシック" panose="020B0400000000000000" pitchFamily="49" charset="-128"/>
              <a:ea typeface="BIZ UDゴシック" panose="020B0400000000000000" pitchFamily="49" charset="-128"/>
            </a:endParaRPr>
          </a:p>
        </p:txBody>
      </p:sp>
      <p:sp>
        <p:nvSpPr>
          <p:cNvPr id="10" name="テキスト ボックス 9">
            <a:extLst>
              <a:ext uri="{FF2B5EF4-FFF2-40B4-BE49-F238E27FC236}">
                <a16:creationId xmlns:a16="http://schemas.microsoft.com/office/drawing/2014/main" id="{358FF0F9-520B-9CAD-4C61-B55CD1E4F0FB}"/>
              </a:ext>
            </a:extLst>
          </p:cNvPr>
          <p:cNvSpPr txBox="1"/>
          <p:nvPr/>
        </p:nvSpPr>
        <p:spPr>
          <a:xfrm>
            <a:off x="922562" y="1051413"/>
            <a:ext cx="6735538" cy="369332"/>
          </a:xfrm>
          <a:prstGeom prst="rect">
            <a:avLst/>
          </a:prstGeom>
          <a:solidFill>
            <a:schemeClr val="accent6">
              <a:lumMod val="20000"/>
              <a:lumOff val="80000"/>
            </a:schemeClr>
          </a:solidFill>
        </p:spPr>
        <p:txBody>
          <a:bodyPr wrap="square">
            <a:spAutoFit/>
          </a:bodyPr>
          <a:lstStyle/>
          <a:p>
            <a:r>
              <a:rPr lang="ja-JP" altLang="en-US" b="1" dirty="0">
                <a:solidFill>
                  <a:srgbClr val="002060"/>
                </a:solidFill>
                <a:latin typeface="HGPｺﾞｼｯｸM" panose="020B0600000000000000" pitchFamily="50" charset="-128"/>
                <a:ea typeface="HGPｺﾞｼｯｸM" panose="020B0600000000000000" pitchFamily="50" charset="-128"/>
              </a:rPr>
              <a:t>★習い事のきっかけは「子どもがやりたいと言った」が多数</a:t>
            </a:r>
          </a:p>
        </p:txBody>
      </p:sp>
      <p:sp>
        <p:nvSpPr>
          <p:cNvPr id="5" name="AutoShape 2">
            <a:extLst>
              <a:ext uri="{FF2B5EF4-FFF2-40B4-BE49-F238E27FC236}">
                <a16:creationId xmlns:a16="http://schemas.microsoft.com/office/drawing/2014/main" id="{41A2233C-8D15-49FA-678E-4B3B1669975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3" name="図 2">
            <a:extLst>
              <a:ext uri="{FF2B5EF4-FFF2-40B4-BE49-F238E27FC236}">
                <a16:creationId xmlns:a16="http://schemas.microsoft.com/office/drawing/2014/main" id="{0E4266D1-AD66-29D6-B45C-B7D93BEB3F77}"/>
              </a:ext>
            </a:extLst>
          </p:cNvPr>
          <p:cNvPicPr>
            <a:picLocks noChangeAspect="1"/>
          </p:cNvPicPr>
          <p:nvPr/>
        </p:nvPicPr>
        <p:blipFill>
          <a:blip r:embed="rId3"/>
          <a:stretch>
            <a:fillRect/>
          </a:stretch>
        </p:blipFill>
        <p:spPr>
          <a:xfrm>
            <a:off x="1743428" y="1501284"/>
            <a:ext cx="5243782" cy="5260203"/>
          </a:xfrm>
          <a:prstGeom prst="rect">
            <a:avLst/>
          </a:prstGeom>
        </p:spPr>
      </p:pic>
      <p:pic>
        <p:nvPicPr>
          <p:cNvPr id="7170" name="Picture 2">
            <a:extLst>
              <a:ext uri="{FF2B5EF4-FFF2-40B4-BE49-F238E27FC236}">
                <a16:creationId xmlns:a16="http://schemas.microsoft.com/office/drawing/2014/main" id="{8F7D000C-C747-CEFA-F77E-5CC40170400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18274" y="194483"/>
            <a:ext cx="1194903" cy="11949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0590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07F803F5-6971-25B7-6A48-FDBB95C47C16}"/>
              </a:ext>
            </a:extLst>
          </p:cNvPr>
          <p:cNvSpPr/>
          <p:nvPr/>
        </p:nvSpPr>
        <p:spPr>
          <a:xfrm>
            <a:off x="876300" y="1181101"/>
            <a:ext cx="5019675" cy="17907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800" dirty="0">
                <a:solidFill>
                  <a:srgbClr val="002060"/>
                </a:solidFill>
                <a:latin typeface="BIZ UDゴシック" panose="020B0400000000000000" pitchFamily="49" charset="-128"/>
                <a:ea typeface="BIZ UDゴシック" panose="020B0400000000000000" pitchFamily="49" charset="-128"/>
              </a:rPr>
              <a:t>学習</a:t>
            </a:r>
            <a:r>
              <a:rPr kumimoji="1" lang="ja-JP" altLang="en-US" sz="4800" dirty="0">
                <a:solidFill>
                  <a:srgbClr val="002060"/>
                </a:solidFill>
                <a:latin typeface="BIZ UDゴシック" panose="020B0400000000000000" pitchFamily="49" charset="-128"/>
                <a:ea typeface="BIZ UDゴシック" panose="020B0400000000000000" pitchFamily="49" charset="-128"/>
              </a:rPr>
              <a:t>について</a:t>
            </a:r>
          </a:p>
        </p:txBody>
      </p:sp>
      <p:sp>
        <p:nvSpPr>
          <p:cNvPr id="2" name="テキスト ボックス 1">
            <a:extLst>
              <a:ext uri="{FF2B5EF4-FFF2-40B4-BE49-F238E27FC236}">
                <a16:creationId xmlns:a16="http://schemas.microsoft.com/office/drawing/2014/main" id="{A3A8F2C6-C76C-793C-7253-D9125843F72F}"/>
              </a:ext>
            </a:extLst>
          </p:cNvPr>
          <p:cNvSpPr txBox="1"/>
          <p:nvPr/>
        </p:nvSpPr>
        <p:spPr>
          <a:xfrm>
            <a:off x="1321904" y="3617843"/>
            <a:ext cx="9889435" cy="1200329"/>
          </a:xfrm>
          <a:prstGeom prst="rect">
            <a:avLst/>
          </a:prstGeom>
          <a:noFill/>
        </p:spPr>
        <p:txBody>
          <a:bodyPr wrap="square" rtlCol="0">
            <a:spAutoFit/>
          </a:bodyPr>
          <a:lstStyle/>
          <a:p>
            <a:r>
              <a:rPr kumimoji="1" lang="ja-JP" altLang="en-US" dirty="0"/>
              <a:t>将来必要な教科の認識として、算数・国語・外国語が、ここ数年変わらずとのこと。</a:t>
            </a:r>
            <a:endParaRPr kumimoji="1" lang="en-US" altLang="ja-JP" dirty="0"/>
          </a:p>
          <a:p>
            <a:r>
              <a:rPr lang="ja-JP" altLang="en-US" dirty="0"/>
              <a:t>必要だという認識と通塾がマッチしていないのかもしれませんが、</a:t>
            </a:r>
            <a:endParaRPr lang="en-US" altLang="ja-JP" dirty="0"/>
          </a:p>
          <a:p>
            <a:r>
              <a:rPr kumimoji="1" lang="ja-JP" altLang="en-US" dirty="0"/>
              <a:t>国語</a:t>
            </a:r>
            <a:r>
              <a:rPr lang="ja-JP" altLang="en-US" dirty="0"/>
              <a:t>受講の必要性（教科の追加）や小学生からの英語教育などについての説明時に</a:t>
            </a:r>
            <a:endParaRPr lang="en-US" altLang="ja-JP" dirty="0"/>
          </a:p>
          <a:p>
            <a:r>
              <a:rPr kumimoji="1" lang="ja-JP" altLang="en-US" dirty="0"/>
              <a:t>参考資料としてご活用いただけるものかと存じます。</a:t>
            </a:r>
            <a:endParaRPr kumimoji="1" lang="en-US" altLang="ja-JP" dirty="0"/>
          </a:p>
        </p:txBody>
      </p:sp>
    </p:spTree>
    <p:extLst>
      <p:ext uri="{BB962C8B-B14F-4D97-AF65-F5344CB8AC3E}">
        <p14:creationId xmlns:p14="http://schemas.microsoft.com/office/powerpoint/2010/main" val="3557518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B152BCD-9715-82EE-E7F6-97BC1C55A3ED}"/>
              </a:ext>
            </a:extLst>
          </p:cNvPr>
          <p:cNvSpPr txBox="1"/>
          <p:nvPr/>
        </p:nvSpPr>
        <p:spPr>
          <a:xfrm>
            <a:off x="676274" y="330270"/>
            <a:ext cx="9667875" cy="461665"/>
          </a:xfrm>
          <a:prstGeom prst="rect">
            <a:avLst/>
          </a:prstGeom>
          <a:noFill/>
        </p:spPr>
        <p:txBody>
          <a:bodyPr wrap="square" rtlCol="0">
            <a:spAutoFit/>
          </a:bodyPr>
          <a:lstStyle/>
          <a:p>
            <a:r>
              <a:rPr kumimoji="1" lang="ja-JP" altLang="en-US" sz="2400" dirty="0">
                <a:latin typeface="BIZ UDゴシック" panose="020B0400000000000000" pitchFamily="49" charset="-128"/>
                <a:ea typeface="BIZ UDゴシック" panose="020B0400000000000000" pitchFamily="49" charset="-128"/>
              </a:rPr>
              <a:t>将来役に立つと思う教科　　　　　　　</a:t>
            </a:r>
            <a:r>
              <a:rPr kumimoji="1" lang="ja-JP" altLang="en-US" sz="1600" dirty="0">
                <a:latin typeface="BIZ UDゴシック" panose="020B0400000000000000" pitchFamily="49" charset="-128"/>
                <a:ea typeface="BIZ UDゴシック" panose="020B0400000000000000" pitchFamily="49" charset="-128"/>
              </a:rPr>
              <a:t>（小学生の日常生活・学習に関する調査）</a:t>
            </a:r>
            <a:endParaRPr kumimoji="1" lang="ja-JP" altLang="en-US" sz="2400" dirty="0">
              <a:latin typeface="BIZ UDゴシック" panose="020B0400000000000000" pitchFamily="49" charset="-128"/>
              <a:ea typeface="BIZ UDゴシック" panose="020B0400000000000000" pitchFamily="49" charset="-128"/>
            </a:endParaRPr>
          </a:p>
        </p:txBody>
      </p:sp>
      <p:sp>
        <p:nvSpPr>
          <p:cNvPr id="10" name="テキスト ボックス 9">
            <a:extLst>
              <a:ext uri="{FF2B5EF4-FFF2-40B4-BE49-F238E27FC236}">
                <a16:creationId xmlns:a16="http://schemas.microsoft.com/office/drawing/2014/main" id="{358FF0F9-520B-9CAD-4C61-B55CD1E4F0FB}"/>
              </a:ext>
            </a:extLst>
          </p:cNvPr>
          <p:cNvSpPr txBox="1"/>
          <p:nvPr/>
        </p:nvSpPr>
        <p:spPr>
          <a:xfrm>
            <a:off x="922562" y="1051413"/>
            <a:ext cx="6735538" cy="646331"/>
          </a:xfrm>
          <a:prstGeom prst="rect">
            <a:avLst/>
          </a:prstGeom>
          <a:solidFill>
            <a:schemeClr val="accent6">
              <a:lumMod val="20000"/>
              <a:lumOff val="80000"/>
            </a:schemeClr>
          </a:solidFill>
        </p:spPr>
        <p:txBody>
          <a:bodyPr wrap="square">
            <a:spAutoFit/>
          </a:bodyPr>
          <a:lstStyle/>
          <a:p>
            <a:r>
              <a:rPr lang="ja-JP" altLang="en-US" b="1" dirty="0">
                <a:solidFill>
                  <a:srgbClr val="002060"/>
                </a:solidFill>
                <a:latin typeface="HGPｺﾞｼｯｸM" panose="020B0600000000000000" pitchFamily="50" charset="-128"/>
                <a:ea typeface="HGPｺﾞｼｯｸM" panose="020B0600000000000000" pitchFamily="50" charset="-128"/>
              </a:rPr>
              <a:t>★“好き・嫌いな教科”で</a:t>
            </a:r>
            <a:r>
              <a:rPr lang="en-US" altLang="ja-JP" b="1" dirty="0">
                <a:solidFill>
                  <a:srgbClr val="002060"/>
                </a:solidFill>
                <a:latin typeface="HGPｺﾞｼｯｸM" panose="020B0600000000000000" pitchFamily="50" charset="-128"/>
                <a:ea typeface="HGPｺﾞｼｯｸM" panose="020B0600000000000000" pitchFamily="50" charset="-128"/>
              </a:rPr>
              <a:t>1</a:t>
            </a:r>
            <a:r>
              <a:rPr lang="ja-JP" altLang="en-US" b="1" dirty="0">
                <a:solidFill>
                  <a:srgbClr val="002060"/>
                </a:solidFill>
                <a:latin typeface="HGPｺﾞｼｯｸM" panose="020B0600000000000000" pitchFamily="50" charset="-128"/>
                <a:ea typeface="HGPｺﾞｼｯｸM" panose="020B0600000000000000" pitchFamily="50" charset="-128"/>
              </a:rPr>
              <a:t>位の「算数」がトップ。</a:t>
            </a:r>
            <a:endParaRPr lang="en-US" altLang="ja-JP" b="1" dirty="0">
              <a:solidFill>
                <a:srgbClr val="002060"/>
              </a:solidFill>
              <a:latin typeface="HGPｺﾞｼｯｸM" panose="020B0600000000000000" pitchFamily="50" charset="-128"/>
              <a:ea typeface="HGPｺﾞｼｯｸM" panose="020B0600000000000000" pitchFamily="50" charset="-128"/>
            </a:endParaRPr>
          </a:p>
          <a:p>
            <a:r>
              <a:rPr lang="ja-JP" altLang="en-US" b="1" dirty="0">
                <a:solidFill>
                  <a:srgbClr val="002060"/>
                </a:solidFill>
                <a:latin typeface="HGPｺﾞｼｯｸM" panose="020B0600000000000000" pitchFamily="50" charset="-128"/>
                <a:ea typeface="HGPｺﾞｼｯｸM" panose="020B0600000000000000" pitchFamily="50" charset="-128"/>
              </a:rPr>
              <a:t>　上位教科に大きな変化はないが</a:t>
            </a:r>
            <a:r>
              <a:rPr lang="en-US" altLang="ja-JP" b="1" dirty="0">
                <a:solidFill>
                  <a:srgbClr val="002060"/>
                </a:solidFill>
                <a:latin typeface="HGPｺﾞｼｯｸM" panose="020B0600000000000000" pitchFamily="50" charset="-128"/>
                <a:ea typeface="HGPｺﾞｼｯｸM" panose="020B0600000000000000" pitchFamily="50" charset="-128"/>
              </a:rPr>
              <a:t>…</a:t>
            </a:r>
            <a:r>
              <a:rPr lang="ja-JP" altLang="en-US" b="1" dirty="0">
                <a:solidFill>
                  <a:srgbClr val="002060"/>
                </a:solidFill>
                <a:latin typeface="HGPｺﾞｼｯｸM" panose="020B0600000000000000" pitchFamily="50" charset="-128"/>
                <a:ea typeface="HGPｺﾞｼｯｸM" panose="020B0600000000000000" pitchFamily="50" charset="-128"/>
              </a:rPr>
              <a:t>。</a:t>
            </a:r>
          </a:p>
        </p:txBody>
      </p:sp>
      <p:sp>
        <p:nvSpPr>
          <p:cNvPr id="5" name="AutoShape 2">
            <a:extLst>
              <a:ext uri="{FF2B5EF4-FFF2-40B4-BE49-F238E27FC236}">
                <a16:creationId xmlns:a16="http://schemas.microsoft.com/office/drawing/2014/main" id="{41A2233C-8D15-49FA-678E-4B3B1669975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8194" name="Picture 2">
            <a:extLst>
              <a:ext uri="{FF2B5EF4-FFF2-40B4-BE49-F238E27FC236}">
                <a16:creationId xmlns:a16="http://schemas.microsoft.com/office/drawing/2014/main" id="{E1F220C2-8B5B-1A12-E4FE-977323060E2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34431" y="211844"/>
            <a:ext cx="1485900" cy="1485900"/>
          </a:xfrm>
          <a:prstGeom prst="rect">
            <a:avLst/>
          </a:prstGeom>
          <a:noFill/>
          <a:extLst>
            <a:ext uri="{909E8E84-426E-40DD-AFC4-6F175D3DCCD1}">
              <a14:hiddenFill xmlns:a14="http://schemas.microsoft.com/office/drawing/2010/main">
                <a:solidFill>
                  <a:srgbClr val="FFFFFF"/>
                </a:solidFill>
              </a14:hiddenFill>
            </a:ext>
          </a:extLst>
        </p:spPr>
      </p:pic>
      <p:pic>
        <p:nvPicPr>
          <p:cNvPr id="3" name="図 2">
            <a:extLst>
              <a:ext uri="{FF2B5EF4-FFF2-40B4-BE49-F238E27FC236}">
                <a16:creationId xmlns:a16="http://schemas.microsoft.com/office/drawing/2014/main" id="{3A20DA01-9849-3B9E-02CF-6F86EFFA4952}"/>
              </a:ext>
            </a:extLst>
          </p:cNvPr>
          <p:cNvPicPr>
            <a:picLocks noChangeAspect="1"/>
          </p:cNvPicPr>
          <p:nvPr/>
        </p:nvPicPr>
        <p:blipFill>
          <a:blip r:embed="rId4"/>
          <a:stretch>
            <a:fillRect/>
          </a:stretch>
        </p:blipFill>
        <p:spPr>
          <a:xfrm>
            <a:off x="1285340" y="1849767"/>
            <a:ext cx="6230848" cy="4961850"/>
          </a:xfrm>
          <a:prstGeom prst="rect">
            <a:avLst/>
          </a:prstGeom>
        </p:spPr>
      </p:pic>
    </p:spTree>
    <p:extLst>
      <p:ext uri="{BB962C8B-B14F-4D97-AF65-F5344CB8AC3E}">
        <p14:creationId xmlns:p14="http://schemas.microsoft.com/office/powerpoint/2010/main" val="1765621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07F803F5-6971-25B7-6A48-FDBB95C47C16}"/>
              </a:ext>
            </a:extLst>
          </p:cNvPr>
          <p:cNvSpPr/>
          <p:nvPr/>
        </p:nvSpPr>
        <p:spPr>
          <a:xfrm>
            <a:off x="876300" y="1181101"/>
            <a:ext cx="5019675" cy="17907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800" dirty="0">
                <a:solidFill>
                  <a:srgbClr val="002060"/>
                </a:solidFill>
                <a:latin typeface="BIZ UDゴシック" panose="020B0400000000000000" pitchFamily="49" charset="-128"/>
                <a:ea typeface="BIZ UDゴシック" panose="020B0400000000000000" pitchFamily="49" charset="-128"/>
              </a:rPr>
              <a:t>学習</a:t>
            </a:r>
            <a:r>
              <a:rPr kumimoji="1" lang="ja-JP" altLang="en-US" sz="4800" dirty="0">
                <a:solidFill>
                  <a:srgbClr val="002060"/>
                </a:solidFill>
                <a:latin typeface="BIZ UDゴシック" panose="020B0400000000000000" pitchFamily="49" charset="-128"/>
                <a:ea typeface="BIZ UDゴシック" panose="020B0400000000000000" pitchFamily="49" charset="-128"/>
              </a:rPr>
              <a:t>について</a:t>
            </a:r>
          </a:p>
        </p:txBody>
      </p:sp>
      <p:sp>
        <p:nvSpPr>
          <p:cNvPr id="2" name="テキスト ボックス 1">
            <a:extLst>
              <a:ext uri="{FF2B5EF4-FFF2-40B4-BE49-F238E27FC236}">
                <a16:creationId xmlns:a16="http://schemas.microsoft.com/office/drawing/2014/main" id="{A2713797-947F-DD77-AC84-54B3B5D6AB8E}"/>
              </a:ext>
            </a:extLst>
          </p:cNvPr>
          <p:cNvSpPr txBox="1"/>
          <p:nvPr/>
        </p:nvSpPr>
        <p:spPr>
          <a:xfrm>
            <a:off x="1321904" y="3617843"/>
            <a:ext cx="9889435" cy="2308324"/>
          </a:xfrm>
          <a:prstGeom prst="rect">
            <a:avLst/>
          </a:prstGeom>
          <a:noFill/>
        </p:spPr>
        <p:txBody>
          <a:bodyPr wrap="square" rtlCol="0">
            <a:spAutoFit/>
          </a:bodyPr>
          <a:lstStyle/>
          <a:p>
            <a:r>
              <a:rPr lang="ja-JP" altLang="en-US" dirty="0"/>
              <a:t>塾選びで重視することにおいて、「通いやすさ」「料金」というのが上位</a:t>
            </a:r>
            <a:r>
              <a:rPr lang="en-US" altLang="ja-JP" dirty="0"/>
              <a:t>2</a:t>
            </a:r>
            <a:r>
              <a:rPr lang="ja-JP" altLang="en-US" dirty="0"/>
              <a:t>つ。</a:t>
            </a:r>
            <a:endParaRPr lang="en-US" altLang="ja-JP" dirty="0"/>
          </a:p>
          <a:p>
            <a:r>
              <a:rPr lang="ja-JP" altLang="en-US" dirty="0"/>
              <a:t>食材・日用品の値上げラッシュの継続からどこまでこの影響が強まるのか。</a:t>
            </a:r>
            <a:endParaRPr lang="en-US" altLang="ja-JP" dirty="0"/>
          </a:p>
          <a:p>
            <a:r>
              <a:rPr lang="ja-JP" altLang="en-US" dirty="0"/>
              <a:t>もちろん、「ランク上位≠決め手」という観点も考える必要もあります。</a:t>
            </a:r>
            <a:endParaRPr lang="en-US" altLang="ja-JP" dirty="0"/>
          </a:p>
          <a:p>
            <a:r>
              <a:rPr lang="ja-JP" altLang="en-US" dirty="0"/>
              <a:t>いずれにしても、コロナ禍でデジタルの急速普及による功罪も含め、</a:t>
            </a:r>
            <a:endParaRPr lang="en-US" altLang="ja-JP" dirty="0"/>
          </a:p>
          <a:p>
            <a:r>
              <a:rPr lang="ja-JP" altLang="en-US" dirty="0"/>
              <a:t>様々な視点で集客・広報宣伝を考える必要があるとことは間違いありません。</a:t>
            </a:r>
            <a:endParaRPr lang="en-US" altLang="ja-JP" dirty="0"/>
          </a:p>
          <a:p>
            <a:r>
              <a:rPr lang="ja-JP" altLang="en-US" dirty="0"/>
              <a:t>ただ、</a:t>
            </a:r>
            <a:r>
              <a:rPr lang="en-US" altLang="ja-JP" dirty="0"/>
              <a:t>1</a:t>
            </a:r>
            <a:r>
              <a:rPr lang="ja-JP" altLang="en-US" dirty="0"/>
              <a:t>点、「合格実績重視」が低い点は、改めて考えてみる点かもしれません。</a:t>
            </a:r>
            <a:endParaRPr lang="en-US" altLang="ja-JP" dirty="0"/>
          </a:p>
          <a:p>
            <a:endParaRPr lang="en-US" altLang="ja-JP" dirty="0"/>
          </a:p>
          <a:p>
            <a:endParaRPr lang="en-US" altLang="ja-JP" dirty="0"/>
          </a:p>
        </p:txBody>
      </p:sp>
    </p:spTree>
    <p:extLst>
      <p:ext uri="{BB962C8B-B14F-4D97-AF65-F5344CB8AC3E}">
        <p14:creationId xmlns:p14="http://schemas.microsoft.com/office/powerpoint/2010/main" val="4099848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B152BCD-9715-82EE-E7F6-97BC1C55A3ED}"/>
              </a:ext>
            </a:extLst>
          </p:cNvPr>
          <p:cNvSpPr txBox="1"/>
          <p:nvPr/>
        </p:nvSpPr>
        <p:spPr>
          <a:xfrm>
            <a:off x="676274" y="330270"/>
            <a:ext cx="9667875" cy="461665"/>
          </a:xfrm>
          <a:prstGeom prst="rect">
            <a:avLst/>
          </a:prstGeom>
          <a:noFill/>
        </p:spPr>
        <p:txBody>
          <a:bodyPr wrap="square" rtlCol="0">
            <a:spAutoFit/>
          </a:bodyPr>
          <a:lstStyle/>
          <a:p>
            <a:r>
              <a:rPr kumimoji="1" lang="en-US" altLang="ja-JP" sz="2400" dirty="0">
                <a:latin typeface="BIZ UDゴシック" panose="020B0400000000000000" pitchFamily="49" charset="-128"/>
                <a:ea typeface="BIZ UDゴシック" panose="020B0400000000000000" pitchFamily="49" charset="-128"/>
              </a:rPr>
              <a:t>【</a:t>
            </a:r>
            <a:r>
              <a:rPr kumimoji="1" lang="ja-JP" altLang="en-US" sz="2400" dirty="0">
                <a:latin typeface="BIZ UDゴシック" panose="020B0400000000000000" pitchFamily="49" charset="-128"/>
                <a:ea typeface="BIZ UDゴシック" panose="020B0400000000000000" pitchFamily="49" charset="-128"/>
              </a:rPr>
              <a:t>保護者</a:t>
            </a:r>
            <a:r>
              <a:rPr kumimoji="1" lang="en-US" altLang="ja-JP" sz="2400" dirty="0">
                <a:latin typeface="BIZ UDゴシック" panose="020B0400000000000000" pitchFamily="49" charset="-128"/>
                <a:ea typeface="BIZ UDゴシック" panose="020B0400000000000000" pitchFamily="49" charset="-128"/>
              </a:rPr>
              <a:t>】</a:t>
            </a:r>
            <a:r>
              <a:rPr kumimoji="1" lang="ja-JP" altLang="en-US" sz="2400" dirty="0">
                <a:latin typeface="BIZ UDゴシック" panose="020B0400000000000000" pitchFamily="49" charset="-128"/>
                <a:ea typeface="BIZ UDゴシック" panose="020B0400000000000000" pitchFamily="49" charset="-128"/>
              </a:rPr>
              <a:t>塾選びで重視すること　　　</a:t>
            </a:r>
            <a:r>
              <a:rPr kumimoji="1" lang="ja-JP" altLang="en-US" sz="1600" dirty="0">
                <a:latin typeface="BIZ UDゴシック" panose="020B0400000000000000" pitchFamily="49" charset="-128"/>
                <a:ea typeface="BIZ UDゴシック" panose="020B0400000000000000" pitchFamily="49" charset="-128"/>
              </a:rPr>
              <a:t>（小学生の日常生活・学習に関する調査）</a:t>
            </a:r>
            <a:endParaRPr kumimoji="1" lang="ja-JP" altLang="en-US" sz="2400" dirty="0">
              <a:latin typeface="BIZ UDゴシック" panose="020B0400000000000000" pitchFamily="49" charset="-128"/>
              <a:ea typeface="BIZ UDゴシック" panose="020B0400000000000000" pitchFamily="49" charset="-128"/>
            </a:endParaRPr>
          </a:p>
        </p:txBody>
      </p:sp>
      <p:sp>
        <p:nvSpPr>
          <p:cNvPr id="10" name="テキスト ボックス 9">
            <a:extLst>
              <a:ext uri="{FF2B5EF4-FFF2-40B4-BE49-F238E27FC236}">
                <a16:creationId xmlns:a16="http://schemas.microsoft.com/office/drawing/2014/main" id="{358FF0F9-520B-9CAD-4C61-B55CD1E4F0FB}"/>
              </a:ext>
            </a:extLst>
          </p:cNvPr>
          <p:cNvSpPr txBox="1"/>
          <p:nvPr/>
        </p:nvSpPr>
        <p:spPr>
          <a:xfrm>
            <a:off x="922562" y="1051413"/>
            <a:ext cx="6735538" cy="369332"/>
          </a:xfrm>
          <a:prstGeom prst="rect">
            <a:avLst/>
          </a:prstGeom>
          <a:solidFill>
            <a:schemeClr val="accent6">
              <a:lumMod val="20000"/>
              <a:lumOff val="80000"/>
            </a:schemeClr>
          </a:solidFill>
        </p:spPr>
        <p:txBody>
          <a:bodyPr wrap="square">
            <a:spAutoFit/>
          </a:bodyPr>
          <a:lstStyle/>
          <a:p>
            <a:r>
              <a:rPr lang="ja-JP" altLang="en-US" b="1" dirty="0">
                <a:solidFill>
                  <a:srgbClr val="002060"/>
                </a:solidFill>
                <a:latin typeface="HGPｺﾞｼｯｸM" panose="020B0600000000000000" pitchFamily="50" charset="-128"/>
                <a:ea typeface="HGPｺﾞｼｯｸM" panose="020B0600000000000000" pitchFamily="50" charset="-128"/>
              </a:rPr>
              <a:t>★家から通いやすい塾が最も選ばれやすい傾向にある</a:t>
            </a:r>
          </a:p>
        </p:txBody>
      </p:sp>
      <p:sp>
        <p:nvSpPr>
          <p:cNvPr id="5" name="AutoShape 2">
            <a:extLst>
              <a:ext uri="{FF2B5EF4-FFF2-40B4-BE49-F238E27FC236}">
                <a16:creationId xmlns:a16="http://schemas.microsoft.com/office/drawing/2014/main" id="{41A2233C-8D15-49FA-678E-4B3B1669975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9218" name="Picture 2">
            <a:extLst>
              <a:ext uri="{FF2B5EF4-FFF2-40B4-BE49-F238E27FC236}">
                <a16:creationId xmlns:a16="http://schemas.microsoft.com/office/drawing/2014/main" id="{7AE8A406-7F39-8003-6C21-3B950D24B2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39468" y="125185"/>
            <a:ext cx="1196719" cy="1196719"/>
          </a:xfrm>
          <a:prstGeom prst="rect">
            <a:avLst/>
          </a:prstGeom>
          <a:noFill/>
          <a:extLst>
            <a:ext uri="{909E8E84-426E-40DD-AFC4-6F175D3DCCD1}">
              <a14:hiddenFill xmlns:a14="http://schemas.microsoft.com/office/drawing/2010/main">
                <a:solidFill>
                  <a:srgbClr val="FFFFFF"/>
                </a:solidFill>
              </a14:hiddenFill>
            </a:ext>
          </a:extLst>
        </p:spPr>
      </p:pic>
      <p:pic>
        <p:nvPicPr>
          <p:cNvPr id="3" name="図 2">
            <a:extLst>
              <a:ext uri="{FF2B5EF4-FFF2-40B4-BE49-F238E27FC236}">
                <a16:creationId xmlns:a16="http://schemas.microsoft.com/office/drawing/2014/main" id="{CE7FD557-489F-78E4-3D16-F58E2EC051B7}"/>
              </a:ext>
            </a:extLst>
          </p:cNvPr>
          <p:cNvPicPr>
            <a:picLocks noChangeAspect="1"/>
          </p:cNvPicPr>
          <p:nvPr/>
        </p:nvPicPr>
        <p:blipFill>
          <a:blip r:embed="rId4"/>
          <a:stretch>
            <a:fillRect/>
          </a:stretch>
        </p:blipFill>
        <p:spPr>
          <a:xfrm>
            <a:off x="517663" y="1485244"/>
            <a:ext cx="8914572" cy="5372756"/>
          </a:xfrm>
          <a:prstGeom prst="rect">
            <a:avLst/>
          </a:prstGeom>
        </p:spPr>
      </p:pic>
    </p:spTree>
    <p:extLst>
      <p:ext uri="{BB962C8B-B14F-4D97-AF65-F5344CB8AC3E}">
        <p14:creationId xmlns:p14="http://schemas.microsoft.com/office/powerpoint/2010/main" val="4056719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07F803F5-6971-25B7-6A48-FDBB95C47C16}"/>
              </a:ext>
            </a:extLst>
          </p:cNvPr>
          <p:cNvSpPr/>
          <p:nvPr/>
        </p:nvSpPr>
        <p:spPr>
          <a:xfrm>
            <a:off x="568108" y="149088"/>
            <a:ext cx="4312006" cy="616225"/>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dirty="0">
                <a:solidFill>
                  <a:srgbClr val="002060"/>
                </a:solidFill>
                <a:latin typeface="BIZ UDゴシック" panose="020B0400000000000000" pitchFamily="49" charset="-128"/>
                <a:ea typeface="BIZ UDゴシック" panose="020B0400000000000000" pitchFamily="49" charset="-128"/>
              </a:rPr>
              <a:t>小学生白書　</a:t>
            </a:r>
            <a:r>
              <a:rPr kumimoji="1" lang="en-US" altLang="ja-JP" sz="1600" dirty="0">
                <a:solidFill>
                  <a:srgbClr val="002060"/>
                </a:solidFill>
                <a:latin typeface="BIZ UDゴシック" panose="020B0400000000000000" pitchFamily="49" charset="-128"/>
                <a:ea typeface="BIZ UDゴシック" panose="020B0400000000000000" pitchFamily="49" charset="-128"/>
              </a:rPr>
              <a:t>Web</a:t>
            </a:r>
            <a:r>
              <a:rPr kumimoji="1" lang="ja-JP" altLang="en-US" sz="1600" dirty="0">
                <a:solidFill>
                  <a:srgbClr val="002060"/>
                </a:solidFill>
                <a:latin typeface="BIZ UDゴシック" panose="020B0400000000000000" pitchFamily="49" charset="-128"/>
                <a:ea typeface="BIZ UDゴシック" panose="020B0400000000000000" pitchFamily="49" charset="-128"/>
              </a:rPr>
              <a:t>サイト目次</a:t>
            </a:r>
            <a:endParaRPr kumimoji="1" lang="en-US" altLang="ja-JP" sz="1600" dirty="0">
              <a:solidFill>
                <a:srgbClr val="002060"/>
              </a:solidFill>
              <a:latin typeface="BIZ UDゴシック" panose="020B0400000000000000" pitchFamily="49" charset="-128"/>
              <a:ea typeface="BIZ UDゴシック" panose="020B0400000000000000" pitchFamily="49" charset="-128"/>
            </a:endParaRPr>
          </a:p>
          <a:p>
            <a:r>
              <a:rPr kumimoji="1" lang="ja-JP" altLang="en-US" sz="1200" dirty="0">
                <a:solidFill>
                  <a:srgbClr val="002060"/>
                </a:solidFill>
                <a:latin typeface="BIZ UDゴシック" panose="020B0400000000000000" pitchFamily="49" charset="-128"/>
                <a:ea typeface="BIZ UDゴシック" panose="020B0400000000000000" pitchFamily="49" charset="-128"/>
              </a:rPr>
              <a:t>下記項目からいくつかピックスしてご案内します</a:t>
            </a:r>
          </a:p>
        </p:txBody>
      </p:sp>
      <p:pic>
        <p:nvPicPr>
          <p:cNvPr id="3" name="図 2">
            <a:extLst>
              <a:ext uri="{FF2B5EF4-FFF2-40B4-BE49-F238E27FC236}">
                <a16:creationId xmlns:a16="http://schemas.microsoft.com/office/drawing/2014/main" id="{ECB42ABE-6678-5E87-5AE7-14227C8CD36B}"/>
              </a:ext>
            </a:extLst>
          </p:cNvPr>
          <p:cNvPicPr>
            <a:picLocks noChangeAspect="1"/>
          </p:cNvPicPr>
          <p:nvPr/>
        </p:nvPicPr>
        <p:blipFill>
          <a:blip r:embed="rId2"/>
          <a:stretch>
            <a:fillRect/>
          </a:stretch>
        </p:blipFill>
        <p:spPr>
          <a:xfrm>
            <a:off x="568107" y="942560"/>
            <a:ext cx="5046267" cy="5766352"/>
          </a:xfrm>
          <a:prstGeom prst="rect">
            <a:avLst/>
          </a:prstGeom>
        </p:spPr>
      </p:pic>
      <p:pic>
        <p:nvPicPr>
          <p:cNvPr id="7" name="図 6">
            <a:extLst>
              <a:ext uri="{FF2B5EF4-FFF2-40B4-BE49-F238E27FC236}">
                <a16:creationId xmlns:a16="http://schemas.microsoft.com/office/drawing/2014/main" id="{BF47E66E-7C46-5231-90C0-D02EB8955784}"/>
              </a:ext>
            </a:extLst>
          </p:cNvPr>
          <p:cNvPicPr>
            <a:picLocks noChangeAspect="1"/>
          </p:cNvPicPr>
          <p:nvPr/>
        </p:nvPicPr>
        <p:blipFill>
          <a:blip r:embed="rId3"/>
          <a:stretch>
            <a:fillRect/>
          </a:stretch>
        </p:blipFill>
        <p:spPr>
          <a:xfrm>
            <a:off x="6261654" y="213966"/>
            <a:ext cx="4472607" cy="728594"/>
          </a:xfrm>
          <a:prstGeom prst="rect">
            <a:avLst/>
          </a:prstGeom>
        </p:spPr>
      </p:pic>
      <p:pic>
        <p:nvPicPr>
          <p:cNvPr id="9" name="図 8">
            <a:extLst>
              <a:ext uri="{FF2B5EF4-FFF2-40B4-BE49-F238E27FC236}">
                <a16:creationId xmlns:a16="http://schemas.microsoft.com/office/drawing/2014/main" id="{8F09FCE1-5465-CCF3-11B5-A464A9909F85}"/>
              </a:ext>
            </a:extLst>
          </p:cNvPr>
          <p:cNvPicPr>
            <a:picLocks noChangeAspect="1"/>
          </p:cNvPicPr>
          <p:nvPr/>
        </p:nvPicPr>
        <p:blipFill>
          <a:blip r:embed="rId4"/>
          <a:stretch>
            <a:fillRect/>
          </a:stretch>
        </p:blipFill>
        <p:spPr>
          <a:xfrm>
            <a:off x="6261654" y="1078151"/>
            <a:ext cx="4579927" cy="5565883"/>
          </a:xfrm>
          <a:prstGeom prst="rect">
            <a:avLst/>
          </a:prstGeom>
        </p:spPr>
      </p:pic>
    </p:spTree>
    <p:extLst>
      <p:ext uri="{BB962C8B-B14F-4D97-AF65-F5344CB8AC3E}">
        <p14:creationId xmlns:p14="http://schemas.microsoft.com/office/powerpoint/2010/main" val="28212936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07F803F5-6971-25B7-6A48-FDBB95C47C16}"/>
              </a:ext>
            </a:extLst>
          </p:cNvPr>
          <p:cNvSpPr/>
          <p:nvPr/>
        </p:nvSpPr>
        <p:spPr>
          <a:xfrm>
            <a:off x="876300" y="1181101"/>
            <a:ext cx="5019675" cy="17907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a:solidFill>
                  <a:srgbClr val="002060"/>
                </a:solidFill>
                <a:latin typeface="BIZ UDゴシック" panose="020B0400000000000000" pitchFamily="49" charset="-128"/>
                <a:ea typeface="BIZ UDゴシック" panose="020B0400000000000000" pitchFamily="49" charset="-128"/>
              </a:rPr>
              <a:t>読書量  </a:t>
            </a:r>
            <a:r>
              <a:rPr kumimoji="1" lang="en-US" altLang="ja-JP" sz="4800" dirty="0">
                <a:solidFill>
                  <a:srgbClr val="002060"/>
                </a:solidFill>
                <a:latin typeface="BIZ UDゴシック" panose="020B0400000000000000" pitchFamily="49" charset="-128"/>
                <a:ea typeface="BIZ UDゴシック" panose="020B0400000000000000" pitchFamily="49" charset="-128"/>
              </a:rPr>
              <a:t>/ </a:t>
            </a:r>
            <a:r>
              <a:rPr kumimoji="1" lang="ja-JP" altLang="en-US" sz="4800" dirty="0">
                <a:solidFill>
                  <a:srgbClr val="002060"/>
                </a:solidFill>
                <a:latin typeface="BIZ UDゴシック" panose="020B0400000000000000" pitchFamily="49" charset="-128"/>
                <a:ea typeface="BIZ UDゴシック" panose="020B0400000000000000" pitchFamily="49" charset="-128"/>
              </a:rPr>
              <a:t>月</a:t>
            </a:r>
          </a:p>
        </p:txBody>
      </p:sp>
      <p:sp>
        <p:nvSpPr>
          <p:cNvPr id="6" name="テキスト ボックス 5">
            <a:extLst>
              <a:ext uri="{FF2B5EF4-FFF2-40B4-BE49-F238E27FC236}">
                <a16:creationId xmlns:a16="http://schemas.microsoft.com/office/drawing/2014/main" id="{D4C9F125-37D6-F8D3-F122-B60C8EF91167}"/>
              </a:ext>
            </a:extLst>
          </p:cNvPr>
          <p:cNvSpPr txBox="1"/>
          <p:nvPr/>
        </p:nvSpPr>
        <p:spPr>
          <a:xfrm>
            <a:off x="1321904" y="3617843"/>
            <a:ext cx="9889435" cy="2862322"/>
          </a:xfrm>
          <a:prstGeom prst="rect">
            <a:avLst/>
          </a:prstGeom>
          <a:noFill/>
        </p:spPr>
        <p:txBody>
          <a:bodyPr wrap="square" rtlCol="0">
            <a:spAutoFit/>
          </a:bodyPr>
          <a:lstStyle/>
          <a:p>
            <a:r>
              <a:rPr kumimoji="1" lang="ja-JP" altLang="en-US" dirty="0"/>
              <a:t>（</a:t>
            </a:r>
            <a:r>
              <a:rPr kumimoji="1" lang="en-US" altLang="ja-JP" dirty="0"/>
              <a:t>NEA</a:t>
            </a:r>
            <a:r>
              <a:rPr kumimoji="1" lang="ja-JP" altLang="en-US" dirty="0"/>
              <a:t>事務局より）</a:t>
            </a:r>
            <a:endParaRPr kumimoji="1" lang="en-US" altLang="ja-JP" dirty="0"/>
          </a:p>
          <a:p>
            <a:r>
              <a:rPr lang="ja-JP" altLang="en-US" dirty="0"/>
              <a:t>国語力の低下については、現場にいる会員塾のみなさまから伺っています。</a:t>
            </a:r>
            <a:endParaRPr lang="en-US" altLang="ja-JP" dirty="0"/>
          </a:p>
          <a:p>
            <a:r>
              <a:rPr lang="ja-JP" altLang="en-US" dirty="0"/>
              <a:t>この学研教育総合研究所の「小学生白書」にある読書量の低下などの定量データを活用して、入塾説明会での情報提供、内部顧客への読書促進などにご活用ください。</a:t>
            </a:r>
            <a:endParaRPr lang="en-US" altLang="ja-JP" dirty="0"/>
          </a:p>
          <a:p>
            <a:endParaRPr lang="en-US" altLang="ja-JP" dirty="0"/>
          </a:p>
          <a:p>
            <a:r>
              <a:rPr lang="ja-JP" altLang="en-US" dirty="0"/>
              <a:t>ポイント</a:t>
            </a:r>
            <a:endParaRPr lang="en-US" altLang="ja-JP" dirty="0"/>
          </a:p>
          <a:p>
            <a:r>
              <a:rPr lang="ja-JP" altLang="en-US" dirty="0"/>
              <a:t>・</a:t>
            </a:r>
            <a:r>
              <a:rPr lang="en-US" altLang="ja-JP" dirty="0"/>
              <a:t>2014</a:t>
            </a:r>
            <a:r>
              <a:rPr lang="ja-JP" altLang="en-US" dirty="0"/>
              <a:t>年</a:t>
            </a:r>
            <a:r>
              <a:rPr lang="en-US" altLang="ja-JP" dirty="0"/>
              <a:t>5.6</a:t>
            </a:r>
            <a:r>
              <a:rPr lang="ja-JP" altLang="en-US" dirty="0"/>
              <a:t>冊から、</a:t>
            </a:r>
            <a:r>
              <a:rPr lang="en-US" altLang="ja-JP" dirty="0"/>
              <a:t>2022</a:t>
            </a:r>
            <a:r>
              <a:rPr lang="ja-JP" altLang="en-US" dirty="0"/>
              <a:t>年</a:t>
            </a:r>
            <a:r>
              <a:rPr lang="en-US" altLang="ja-JP" dirty="0"/>
              <a:t>2.8</a:t>
            </a:r>
            <a:r>
              <a:rPr lang="ja-JP" altLang="en-US" dirty="0"/>
              <a:t>冊</a:t>
            </a:r>
            <a:endParaRPr lang="en-US" altLang="ja-JP" dirty="0"/>
          </a:p>
          <a:p>
            <a:r>
              <a:rPr lang="ja-JP" altLang="en-US" dirty="0"/>
              <a:t>・本を読まない子どもの増加（</a:t>
            </a:r>
            <a:r>
              <a:rPr lang="en-US" altLang="ja-JP" dirty="0"/>
              <a:t>2015</a:t>
            </a:r>
            <a:r>
              <a:rPr lang="ja-JP" altLang="en-US" dirty="0"/>
              <a:t>年</a:t>
            </a:r>
            <a:r>
              <a:rPr lang="en-US" altLang="ja-JP" dirty="0"/>
              <a:t>21%</a:t>
            </a:r>
            <a:r>
              <a:rPr lang="ja-JP" altLang="en-US" dirty="0"/>
              <a:t>　</a:t>
            </a:r>
            <a:r>
              <a:rPr lang="en-US" altLang="ja-JP" dirty="0"/>
              <a:t>2022</a:t>
            </a:r>
            <a:r>
              <a:rPr lang="ja-JP" altLang="en-US" dirty="0"/>
              <a:t>年</a:t>
            </a:r>
            <a:r>
              <a:rPr lang="en-US" altLang="ja-JP" dirty="0"/>
              <a:t>31.6%</a:t>
            </a:r>
            <a:r>
              <a:rPr lang="ja-JP" altLang="en-US" dirty="0"/>
              <a:t>）</a:t>
            </a:r>
            <a:endParaRPr lang="en-US" altLang="ja-JP" dirty="0"/>
          </a:p>
          <a:p>
            <a:r>
              <a:rPr lang="ja-JP" altLang="en-US" dirty="0"/>
              <a:t>・</a:t>
            </a:r>
            <a:r>
              <a:rPr lang="en-US" altLang="ja-JP" dirty="0"/>
              <a:t>2015</a:t>
            </a:r>
            <a:r>
              <a:rPr lang="ja-JP" altLang="en-US" dirty="0"/>
              <a:t>年調査では、通信機器の利用時間とのクロス集計も</a:t>
            </a:r>
            <a:endParaRPr lang="en-US" altLang="ja-JP" dirty="0"/>
          </a:p>
          <a:p>
            <a:endParaRPr lang="en-US" altLang="ja-JP" dirty="0"/>
          </a:p>
        </p:txBody>
      </p:sp>
    </p:spTree>
    <p:extLst>
      <p:ext uri="{BB962C8B-B14F-4D97-AF65-F5344CB8AC3E}">
        <p14:creationId xmlns:p14="http://schemas.microsoft.com/office/powerpoint/2010/main" val="41439610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B152BCD-9715-82EE-E7F6-97BC1C55A3ED}"/>
              </a:ext>
            </a:extLst>
          </p:cNvPr>
          <p:cNvSpPr txBox="1"/>
          <p:nvPr/>
        </p:nvSpPr>
        <p:spPr>
          <a:xfrm>
            <a:off x="922563" y="330270"/>
            <a:ext cx="9421586" cy="461665"/>
          </a:xfrm>
          <a:prstGeom prst="rect">
            <a:avLst/>
          </a:prstGeom>
          <a:noFill/>
        </p:spPr>
        <p:txBody>
          <a:bodyPr wrap="square" rtlCol="0">
            <a:spAutoFit/>
          </a:bodyPr>
          <a:lstStyle/>
          <a:p>
            <a:r>
              <a:rPr kumimoji="1" lang="en-US" altLang="ja-JP" sz="2400" dirty="0">
                <a:latin typeface="BIZ UDゴシック" panose="020B0400000000000000" pitchFamily="49" charset="-128"/>
                <a:ea typeface="BIZ UDゴシック" panose="020B0400000000000000" pitchFamily="49" charset="-128"/>
              </a:rPr>
              <a:t>2022</a:t>
            </a:r>
            <a:r>
              <a:rPr kumimoji="1" lang="ja-JP" altLang="en-US" sz="2400" dirty="0">
                <a:latin typeface="BIZ UDゴシック" panose="020B0400000000000000" pitchFamily="49" charset="-128"/>
                <a:ea typeface="BIZ UDゴシック" panose="020B0400000000000000" pitchFamily="49" charset="-128"/>
              </a:rPr>
              <a:t>年調査 読書量 </a:t>
            </a:r>
            <a:r>
              <a:rPr kumimoji="1" lang="en-US" altLang="ja-JP" sz="2400" dirty="0">
                <a:latin typeface="BIZ UDゴシック" panose="020B0400000000000000" pitchFamily="49" charset="-128"/>
                <a:ea typeface="BIZ UDゴシック" panose="020B0400000000000000" pitchFamily="49" charset="-128"/>
              </a:rPr>
              <a:t>/ </a:t>
            </a:r>
            <a:r>
              <a:rPr kumimoji="1" lang="ja-JP" altLang="en-US" sz="2400" dirty="0">
                <a:latin typeface="BIZ UDゴシック" panose="020B0400000000000000" pitchFamily="49" charset="-128"/>
                <a:ea typeface="BIZ UDゴシック" panose="020B0400000000000000" pitchFamily="49" charset="-128"/>
              </a:rPr>
              <a:t>月　　　　　　</a:t>
            </a:r>
            <a:r>
              <a:rPr kumimoji="1" lang="ja-JP" altLang="en-US" sz="1600" dirty="0">
                <a:latin typeface="BIZ UDゴシック" panose="020B0400000000000000" pitchFamily="49" charset="-128"/>
                <a:ea typeface="BIZ UDゴシック" panose="020B0400000000000000" pitchFamily="49" charset="-128"/>
              </a:rPr>
              <a:t>（小学生の日常生活・学習に関する調査）</a:t>
            </a:r>
            <a:endParaRPr kumimoji="1" lang="ja-JP" altLang="en-US" sz="2400" dirty="0">
              <a:latin typeface="BIZ UDゴシック" panose="020B0400000000000000" pitchFamily="49" charset="-128"/>
              <a:ea typeface="BIZ UDゴシック" panose="020B0400000000000000" pitchFamily="49" charset="-128"/>
            </a:endParaRPr>
          </a:p>
        </p:txBody>
      </p:sp>
      <p:pic>
        <p:nvPicPr>
          <p:cNvPr id="1026" name="Picture 2">
            <a:extLst>
              <a:ext uri="{FF2B5EF4-FFF2-40B4-BE49-F238E27FC236}">
                <a16:creationId xmlns:a16="http://schemas.microsoft.com/office/drawing/2014/main" id="{4D520765-794E-DF44-E545-D1ABF2394B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08821" y="146957"/>
            <a:ext cx="1289957" cy="1289957"/>
          </a:xfrm>
          <a:prstGeom prst="rect">
            <a:avLst/>
          </a:prstGeom>
          <a:noFill/>
          <a:extLst>
            <a:ext uri="{909E8E84-426E-40DD-AFC4-6F175D3DCCD1}">
              <a14:hiddenFill xmlns:a14="http://schemas.microsoft.com/office/drawing/2010/main">
                <a:solidFill>
                  <a:srgbClr val="FFFFFF"/>
                </a:solidFill>
              </a14:hiddenFill>
            </a:ext>
          </a:extLst>
        </p:spPr>
      </p:pic>
      <p:pic>
        <p:nvPicPr>
          <p:cNvPr id="8" name="図 7">
            <a:extLst>
              <a:ext uri="{FF2B5EF4-FFF2-40B4-BE49-F238E27FC236}">
                <a16:creationId xmlns:a16="http://schemas.microsoft.com/office/drawing/2014/main" id="{947DDEF0-5547-709A-A633-ADB3CB0BD560}"/>
              </a:ext>
            </a:extLst>
          </p:cNvPr>
          <p:cNvPicPr>
            <a:picLocks noChangeAspect="1"/>
          </p:cNvPicPr>
          <p:nvPr/>
        </p:nvPicPr>
        <p:blipFill>
          <a:blip r:embed="rId4"/>
          <a:stretch>
            <a:fillRect/>
          </a:stretch>
        </p:blipFill>
        <p:spPr>
          <a:xfrm>
            <a:off x="597660" y="1795715"/>
            <a:ext cx="7311865" cy="4841850"/>
          </a:xfrm>
          <a:prstGeom prst="rect">
            <a:avLst/>
          </a:prstGeom>
        </p:spPr>
      </p:pic>
      <p:sp>
        <p:nvSpPr>
          <p:cNvPr id="10" name="テキスト ボックス 9">
            <a:extLst>
              <a:ext uri="{FF2B5EF4-FFF2-40B4-BE49-F238E27FC236}">
                <a16:creationId xmlns:a16="http://schemas.microsoft.com/office/drawing/2014/main" id="{358FF0F9-520B-9CAD-4C61-B55CD1E4F0FB}"/>
              </a:ext>
            </a:extLst>
          </p:cNvPr>
          <p:cNvSpPr txBox="1"/>
          <p:nvPr/>
        </p:nvSpPr>
        <p:spPr>
          <a:xfrm>
            <a:off x="922563" y="1051413"/>
            <a:ext cx="6094638" cy="646331"/>
          </a:xfrm>
          <a:prstGeom prst="rect">
            <a:avLst/>
          </a:prstGeom>
          <a:solidFill>
            <a:schemeClr val="accent6">
              <a:lumMod val="20000"/>
              <a:lumOff val="80000"/>
            </a:schemeClr>
          </a:solidFill>
        </p:spPr>
        <p:txBody>
          <a:bodyPr wrap="square">
            <a:spAutoFit/>
          </a:bodyPr>
          <a:lstStyle/>
          <a:p>
            <a:r>
              <a:rPr lang="ja-JP" altLang="en-US" b="1" dirty="0">
                <a:solidFill>
                  <a:srgbClr val="002060"/>
                </a:solidFill>
                <a:latin typeface="HGPｺﾞｼｯｸM" panose="020B0600000000000000" pitchFamily="50" charset="-128"/>
                <a:ea typeface="HGPｺﾞｼｯｸM" panose="020B0600000000000000" pitchFamily="50" charset="-128"/>
              </a:rPr>
              <a:t>調査史上最低冊数を更新、月の読書量は平均</a:t>
            </a:r>
            <a:r>
              <a:rPr lang="en-US" altLang="ja-JP" b="1" dirty="0">
                <a:solidFill>
                  <a:srgbClr val="FF0000"/>
                </a:solidFill>
                <a:latin typeface="HGPｺﾞｼｯｸM" panose="020B0600000000000000" pitchFamily="50" charset="-128"/>
                <a:ea typeface="HGPｺﾞｼｯｸM" panose="020B0600000000000000" pitchFamily="50" charset="-128"/>
              </a:rPr>
              <a:t>2.8</a:t>
            </a:r>
            <a:r>
              <a:rPr lang="ja-JP" altLang="en-US" b="1" dirty="0">
                <a:solidFill>
                  <a:srgbClr val="002060"/>
                </a:solidFill>
                <a:latin typeface="HGPｺﾞｼｯｸM" panose="020B0600000000000000" pitchFamily="50" charset="-128"/>
                <a:ea typeface="HGPｺﾞｼｯｸM" panose="020B0600000000000000" pitchFamily="50" charset="-128"/>
              </a:rPr>
              <a:t>冊</a:t>
            </a:r>
          </a:p>
          <a:p>
            <a:r>
              <a:rPr lang="ja-JP" altLang="en-US" b="1" dirty="0">
                <a:solidFill>
                  <a:srgbClr val="002060"/>
                </a:solidFill>
                <a:latin typeface="HGPｺﾞｼｯｸM" panose="020B0600000000000000" pitchFamily="50" charset="-128"/>
                <a:ea typeface="HGPｺﾞｼｯｸM" panose="020B0600000000000000" pitchFamily="50" charset="-128"/>
              </a:rPr>
              <a:t>「月に</a:t>
            </a:r>
            <a:r>
              <a:rPr lang="en-US" altLang="ja-JP" b="1" dirty="0">
                <a:solidFill>
                  <a:srgbClr val="002060"/>
                </a:solidFill>
                <a:latin typeface="HGPｺﾞｼｯｸM" panose="020B0600000000000000" pitchFamily="50" charset="-128"/>
                <a:ea typeface="HGPｺﾞｼｯｸM" panose="020B0600000000000000" pitchFamily="50" charset="-128"/>
              </a:rPr>
              <a:t>1</a:t>
            </a:r>
            <a:r>
              <a:rPr lang="ja-JP" altLang="en-US" b="1" dirty="0">
                <a:solidFill>
                  <a:srgbClr val="002060"/>
                </a:solidFill>
                <a:latin typeface="HGPｺﾞｼｯｸM" panose="020B0600000000000000" pitchFamily="50" charset="-128"/>
                <a:ea typeface="HGPｺﾞｼｯｸM" panose="020B0600000000000000" pitchFamily="50" charset="-128"/>
              </a:rPr>
              <a:t>冊も読まない」率も</a:t>
            </a:r>
            <a:r>
              <a:rPr lang="ja-JP" altLang="en-US" b="1" dirty="0">
                <a:solidFill>
                  <a:srgbClr val="FF0000"/>
                </a:solidFill>
                <a:latin typeface="HGPｺﾞｼｯｸM" panose="020B0600000000000000" pitchFamily="50" charset="-128"/>
                <a:ea typeface="HGPｺﾞｼｯｸM" panose="020B0600000000000000" pitchFamily="50" charset="-128"/>
              </a:rPr>
              <a:t>初の</a:t>
            </a:r>
            <a:r>
              <a:rPr lang="en-US" altLang="ja-JP" b="1" dirty="0">
                <a:solidFill>
                  <a:srgbClr val="FF0000"/>
                </a:solidFill>
                <a:latin typeface="HGPｺﾞｼｯｸM" panose="020B0600000000000000" pitchFamily="50" charset="-128"/>
                <a:ea typeface="HGPｺﾞｼｯｸM" panose="020B0600000000000000" pitchFamily="50" charset="-128"/>
              </a:rPr>
              <a:t>3</a:t>
            </a:r>
            <a:r>
              <a:rPr lang="ja-JP" altLang="en-US" b="1" dirty="0">
                <a:solidFill>
                  <a:srgbClr val="FF0000"/>
                </a:solidFill>
                <a:latin typeface="HGPｺﾞｼｯｸM" panose="020B0600000000000000" pitchFamily="50" charset="-128"/>
                <a:ea typeface="HGPｺﾞｼｯｸM" panose="020B0600000000000000" pitchFamily="50" charset="-128"/>
              </a:rPr>
              <a:t>割</a:t>
            </a:r>
            <a:r>
              <a:rPr lang="ja-JP" altLang="en-US" b="1" dirty="0">
                <a:solidFill>
                  <a:srgbClr val="002060"/>
                </a:solidFill>
                <a:latin typeface="HGPｺﾞｼｯｸM" panose="020B0600000000000000" pitchFamily="50" charset="-128"/>
                <a:ea typeface="HGPｺﾞｼｯｸM" panose="020B0600000000000000" pitchFamily="50" charset="-128"/>
              </a:rPr>
              <a:t>台に！</a:t>
            </a:r>
          </a:p>
        </p:txBody>
      </p:sp>
    </p:spTree>
    <p:extLst>
      <p:ext uri="{BB962C8B-B14F-4D97-AF65-F5344CB8AC3E}">
        <p14:creationId xmlns:p14="http://schemas.microsoft.com/office/powerpoint/2010/main" val="1946867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B152BCD-9715-82EE-E7F6-97BC1C55A3ED}"/>
              </a:ext>
            </a:extLst>
          </p:cNvPr>
          <p:cNvSpPr txBox="1"/>
          <p:nvPr/>
        </p:nvSpPr>
        <p:spPr>
          <a:xfrm>
            <a:off x="922563" y="330270"/>
            <a:ext cx="9421586" cy="461665"/>
          </a:xfrm>
          <a:prstGeom prst="rect">
            <a:avLst/>
          </a:prstGeom>
          <a:noFill/>
        </p:spPr>
        <p:txBody>
          <a:bodyPr wrap="square" rtlCol="0">
            <a:spAutoFit/>
          </a:bodyPr>
          <a:lstStyle/>
          <a:p>
            <a:r>
              <a:rPr kumimoji="1" lang="en-US" altLang="ja-JP" sz="2400" dirty="0">
                <a:latin typeface="BIZ UDゴシック" panose="020B0400000000000000" pitchFamily="49" charset="-128"/>
                <a:ea typeface="BIZ UDゴシック" panose="020B0400000000000000" pitchFamily="49" charset="-128"/>
              </a:rPr>
              <a:t>2014</a:t>
            </a:r>
            <a:r>
              <a:rPr kumimoji="1" lang="ja-JP" altLang="en-US" sz="2400" dirty="0">
                <a:latin typeface="BIZ UDゴシック" panose="020B0400000000000000" pitchFamily="49" charset="-128"/>
                <a:ea typeface="BIZ UDゴシック" panose="020B0400000000000000" pitchFamily="49" charset="-128"/>
              </a:rPr>
              <a:t>年調査 読書量　　　　　　　　　</a:t>
            </a:r>
            <a:r>
              <a:rPr kumimoji="1" lang="ja-JP" altLang="en-US" sz="1600" dirty="0">
                <a:latin typeface="BIZ UDゴシック" panose="020B0400000000000000" pitchFamily="49" charset="-128"/>
                <a:ea typeface="BIZ UDゴシック" panose="020B0400000000000000" pitchFamily="49" charset="-128"/>
              </a:rPr>
              <a:t>（小学生の日常生活・学習に関する調査）</a:t>
            </a:r>
            <a:endParaRPr kumimoji="1" lang="ja-JP" altLang="en-US" sz="2400" dirty="0">
              <a:latin typeface="BIZ UDゴシック" panose="020B0400000000000000" pitchFamily="49" charset="-128"/>
              <a:ea typeface="BIZ UDゴシック" panose="020B0400000000000000" pitchFamily="49" charset="-128"/>
            </a:endParaRPr>
          </a:p>
        </p:txBody>
      </p:sp>
      <p:sp>
        <p:nvSpPr>
          <p:cNvPr id="10" name="テキスト ボックス 9">
            <a:extLst>
              <a:ext uri="{FF2B5EF4-FFF2-40B4-BE49-F238E27FC236}">
                <a16:creationId xmlns:a16="http://schemas.microsoft.com/office/drawing/2014/main" id="{358FF0F9-520B-9CAD-4C61-B55CD1E4F0FB}"/>
              </a:ext>
            </a:extLst>
          </p:cNvPr>
          <p:cNvSpPr txBox="1"/>
          <p:nvPr/>
        </p:nvSpPr>
        <p:spPr>
          <a:xfrm>
            <a:off x="922563" y="1051413"/>
            <a:ext cx="6094638" cy="369332"/>
          </a:xfrm>
          <a:prstGeom prst="rect">
            <a:avLst/>
          </a:prstGeom>
          <a:solidFill>
            <a:schemeClr val="accent6">
              <a:lumMod val="20000"/>
              <a:lumOff val="80000"/>
            </a:schemeClr>
          </a:solidFill>
        </p:spPr>
        <p:txBody>
          <a:bodyPr wrap="square">
            <a:spAutoFit/>
          </a:bodyPr>
          <a:lstStyle/>
          <a:p>
            <a:r>
              <a:rPr lang="ja-JP" altLang="en-US" b="1">
                <a:solidFill>
                  <a:srgbClr val="002060"/>
                </a:solidFill>
                <a:latin typeface="HGPｺﾞｼｯｸM" panose="020B0600000000000000" pitchFamily="50" charset="-128"/>
                <a:ea typeface="HGPｺﾞｼｯｸM" panose="020B0600000000000000" pitchFamily="50" charset="-128"/>
              </a:rPr>
              <a:t>★</a:t>
            </a:r>
            <a:r>
              <a:rPr lang="en-US" altLang="ja-JP" b="1">
                <a:solidFill>
                  <a:srgbClr val="002060"/>
                </a:solidFill>
                <a:latin typeface="HGPｺﾞｼｯｸM" panose="020B0600000000000000" pitchFamily="50" charset="-128"/>
                <a:ea typeface="HGPｺﾞｼｯｸM" panose="020B0600000000000000" pitchFamily="50" charset="-128"/>
              </a:rPr>
              <a:t>1</a:t>
            </a:r>
            <a:r>
              <a:rPr lang="ja-JP" altLang="en-US" b="1">
                <a:solidFill>
                  <a:srgbClr val="002060"/>
                </a:solidFill>
                <a:latin typeface="HGPｺﾞｼｯｸM" panose="020B0600000000000000" pitchFamily="50" charset="-128"/>
                <a:ea typeface="HGPｺﾞｼｯｸM" panose="020B0600000000000000" pitchFamily="50" charset="-128"/>
              </a:rPr>
              <a:t>か月に読む本は平均</a:t>
            </a:r>
            <a:r>
              <a:rPr lang="en-US" altLang="ja-JP" b="1">
                <a:solidFill>
                  <a:srgbClr val="002060"/>
                </a:solidFill>
                <a:latin typeface="HGPｺﾞｼｯｸM" panose="020B0600000000000000" pitchFamily="50" charset="-128"/>
                <a:ea typeface="HGPｺﾞｼｯｸM" panose="020B0600000000000000" pitchFamily="50" charset="-128"/>
              </a:rPr>
              <a:t>5.6</a:t>
            </a:r>
            <a:r>
              <a:rPr lang="ja-JP" altLang="en-US" b="1">
                <a:solidFill>
                  <a:srgbClr val="002060"/>
                </a:solidFill>
                <a:latin typeface="HGPｺﾞｼｯｸM" panose="020B0600000000000000" pitchFamily="50" charset="-128"/>
                <a:ea typeface="HGPｺﾞｼｯｸM" panose="020B0600000000000000" pitchFamily="50" charset="-128"/>
              </a:rPr>
              <a:t>冊</a:t>
            </a:r>
            <a:endParaRPr lang="ja-JP" altLang="en-US" b="1" dirty="0">
              <a:solidFill>
                <a:srgbClr val="002060"/>
              </a:solidFill>
              <a:latin typeface="HGPｺﾞｼｯｸM" panose="020B0600000000000000" pitchFamily="50" charset="-128"/>
              <a:ea typeface="HGPｺﾞｼｯｸM" panose="020B0600000000000000" pitchFamily="50" charset="-128"/>
            </a:endParaRPr>
          </a:p>
        </p:txBody>
      </p:sp>
      <p:pic>
        <p:nvPicPr>
          <p:cNvPr id="3" name="図 2">
            <a:extLst>
              <a:ext uri="{FF2B5EF4-FFF2-40B4-BE49-F238E27FC236}">
                <a16:creationId xmlns:a16="http://schemas.microsoft.com/office/drawing/2014/main" id="{3D13A2A4-7015-4F0E-038F-173198D499F8}"/>
              </a:ext>
            </a:extLst>
          </p:cNvPr>
          <p:cNvPicPr>
            <a:picLocks noChangeAspect="1"/>
          </p:cNvPicPr>
          <p:nvPr/>
        </p:nvPicPr>
        <p:blipFill>
          <a:blip r:embed="rId3"/>
          <a:stretch>
            <a:fillRect/>
          </a:stretch>
        </p:blipFill>
        <p:spPr>
          <a:xfrm>
            <a:off x="833437" y="1825907"/>
            <a:ext cx="8834438" cy="4701823"/>
          </a:xfrm>
          <a:prstGeom prst="rect">
            <a:avLst/>
          </a:prstGeom>
        </p:spPr>
      </p:pic>
      <p:pic>
        <p:nvPicPr>
          <p:cNvPr id="4098" name="Picture 2">
            <a:extLst>
              <a:ext uri="{FF2B5EF4-FFF2-40B4-BE49-F238E27FC236}">
                <a16:creationId xmlns:a16="http://schemas.microsoft.com/office/drawing/2014/main" id="{AF594A08-AB95-10F2-689A-E50E699C30A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26487" y="48985"/>
            <a:ext cx="1485900" cy="1485900"/>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2A0AD59D-CAD5-8393-D075-527157F77F37}"/>
              </a:ext>
            </a:extLst>
          </p:cNvPr>
          <p:cNvSpPr txBox="1"/>
          <p:nvPr/>
        </p:nvSpPr>
        <p:spPr>
          <a:xfrm>
            <a:off x="6955080" y="6550223"/>
            <a:ext cx="3143077" cy="307777"/>
          </a:xfrm>
          <a:prstGeom prst="rect">
            <a:avLst/>
          </a:prstGeom>
          <a:noFill/>
        </p:spPr>
        <p:txBody>
          <a:bodyPr wrap="square" rtlCol="0">
            <a:spAutoFit/>
          </a:bodyPr>
          <a:lstStyle/>
          <a:p>
            <a:r>
              <a:rPr kumimoji="1" lang="ja-JP" altLang="en-US" sz="1400" dirty="0"/>
              <a:t>学研教育総合研究所　</a:t>
            </a:r>
            <a:r>
              <a:rPr kumimoji="1" lang="en-US" altLang="ja-JP" sz="1400" dirty="0"/>
              <a:t>2014</a:t>
            </a:r>
            <a:r>
              <a:rPr kumimoji="1" lang="ja-JP" altLang="en-US" sz="1400" dirty="0"/>
              <a:t>年調査</a:t>
            </a:r>
          </a:p>
        </p:txBody>
      </p:sp>
    </p:spTree>
    <p:extLst>
      <p:ext uri="{BB962C8B-B14F-4D97-AF65-F5344CB8AC3E}">
        <p14:creationId xmlns:p14="http://schemas.microsoft.com/office/powerpoint/2010/main" val="220778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B152BCD-9715-82EE-E7F6-97BC1C55A3ED}"/>
              </a:ext>
            </a:extLst>
          </p:cNvPr>
          <p:cNvSpPr txBox="1"/>
          <p:nvPr/>
        </p:nvSpPr>
        <p:spPr>
          <a:xfrm>
            <a:off x="922563" y="330270"/>
            <a:ext cx="9421586" cy="461665"/>
          </a:xfrm>
          <a:prstGeom prst="rect">
            <a:avLst/>
          </a:prstGeom>
          <a:noFill/>
        </p:spPr>
        <p:txBody>
          <a:bodyPr wrap="square" rtlCol="0">
            <a:spAutoFit/>
          </a:bodyPr>
          <a:lstStyle/>
          <a:p>
            <a:r>
              <a:rPr kumimoji="1" lang="ja-JP" altLang="en-US" sz="2400" dirty="0">
                <a:latin typeface="BIZ UDゴシック" panose="020B0400000000000000" pitchFamily="49" charset="-128"/>
                <a:ea typeface="BIZ UDゴシック" panose="020B0400000000000000" pitchFamily="49" charset="-128"/>
              </a:rPr>
              <a:t>　</a:t>
            </a:r>
            <a:r>
              <a:rPr kumimoji="1" lang="en-US" altLang="zh-TW" sz="2400" dirty="0">
                <a:latin typeface="BIZ UDゴシック" panose="020B0400000000000000" pitchFamily="49" charset="-128"/>
                <a:ea typeface="BIZ UDゴシック" panose="020B0400000000000000" pitchFamily="49" charset="-128"/>
              </a:rPr>
              <a:t>2015</a:t>
            </a:r>
            <a:r>
              <a:rPr kumimoji="1" lang="zh-TW" altLang="en-US" sz="2400" dirty="0">
                <a:latin typeface="BIZ UDゴシック" panose="020B0400000000000000" pitchFamily="49" charset="-128"/>
                <a:ea typeface="BIZ UDゴシック" panose="020B0400000000000000" pitchFamily="49" charset="-128"/>
              </a:rPr>
              <a:t>年調査 読書量</a:t>
            </a:r>
            <a:r>
              <a:rPr kumimoji="1" lang="ja-JP" altLang="en-US" sz="2400" dirty="0">
                <a:latin typeface="BIZ UDゴシック" panose="020B0400000000000000" pitchFamily="49" charset="-128"/>
                <a:ea typeface="BIZ UDゴシック" panose="020B0400000000000000" pitchFamily="49" charset="-128"/>
              </a:rPr>
              <a:t>　　　　　　　　</a:t>
            </a:r>
            <a:r>
              <a:rPr kumimoji="1" lang="ja-JP" altLang="en-US" sz="1600" dirty="0">
                <a:latin typeface="BIZ UDゴシック" panose="020B0400000000000000" pitchFamily="49" charset="-128"/>
                <a:ea typeface="BIZ UDゴシック" panose="020B0400000000000000" pitchFamily="49" charset="-128"/>
              </a:rPr>
              <a:t>（小学生の日常生活・学習に関する調査）</a:t>
            </a:r>
            <a:endParaRPr kumimoji="1" lang="ja-JP" altLang="en-US" sz="2400" dirty="0">
              <a:latin typeface="BIZ UDゴシック" panose="020B0400000000000000" pitchFamily="49" charset="-128"/>
              <a:ea typeface="BIZ UDゴシック" panose="020B0400000000000000" pitchFamily="49" charset="-128"/>
            </a:endParaRPr>
          </a:p>
        </p:txBody>
      </p:sp>
      <p:sp>
        <p:nvSpPr>
          <p:cNvPr id="10" name="テキスト ボックス 9">
            <a:extLst>
              <a:ext uri="{FF2B5EF4-FFF2-40B4-BE49-F238E27FC236}">
                <a16:creationId xmlns:a16="http://schemas.microsoft.com/office/drawing/2014/main" id="{358FF0F9-520B-9CAD-4C61-B55CD1E4F0FB}"/>
              </a:ext>
            </a:extLst>
          </p:cNvPr>
          <p:cNvSpPr txBox="1"/>
          <p:nvPr/>
        </p:nvSpPr>
        <p:spPr>
          <a:xfrm>
            <a:off x="922563" y="934500"/>
            <a:ext cx="6094638" cy="646331"/>
          </a:xfrm>
          <a:prstGeom prst="rect">
            <a:avLst/>
          </a:prstGeom>
          <a:solidFill>
            <a:schemeClr val="accent6">
              <a:lumMod val="20000"/>
              <a:lumOff val="80000"/>
            </a:schemeClr>
          </a:solidFill>
        </p:spPr>
        <p:txBody>
          <a:bodyPr wrap="square">
            <a:spAutoFit/>
          </a:bodyPr>
          <a:lstStyle/>
          <a:p>
            <a:r>
              <a:rPr lang="ja-JP" altLang="en-US" b="1" dirty="0">
                <a:solidFill>
                  <a:srgbClr val="002060"/>
                </a:solidFill>
                <a:latin typeface="HGPｺﾞｼｯｸM" panose="020B0600000000000000" pitchFamily="50" charset="-128"/>
                <a:ea typeface="HGPｺﾞｼｯｸM" panose="020B0600000000000000" pitchFamily="50" charset="-128"/>
              </a:rPr>
              <a:t>★１か月間に読む本の平均は</a:t>
            </a:r>
            <a:r>
              <a:rPr lang="en-US" altLang="ja-JP" b="1" dirty="0">
                <a:solidFill>
                  <a:srgbClr val="002060"/>
                </a:solidFill>
                <a:latin typeface="HGPｺﾞｼｯｸM" panose="020B0600000000000000" pitchFamily="50" charset="-128"/>
                <a:ea typeface="HGPｺﾞｼｯｸM" panose="020B0600000000000000" pitchFamily="50" charset="-128"/>
              </a:rPr>
              <a:t>4.9</a:t>
            </a:r>
            <a:r>
              <a:rPr lang="ja-JP" altLang="en-US" b="1" dirty="0">
                <a:solidFill>
                  <a:srgbClr val="002060"/>
                </a:solidFill>
                <a:latin typeface="HGPｺﾞｼｯｸM" panose="020B0600000000000000" pitchFamily="50" charset="-128"/>
                <a:ea typeface="HGPｺﾞｼｯｸM" panose="020B0600000000000000" pitchFamily="50" charset="-128"/>
              </a:rPr>
              <a:t>冊。</a:t>
            </a:r>
            <a:endParaRPr lang="en-US" altLang="ja-JP" b="1" dirty="0">
              <a:solidFill>
                <a:srgbClr val="002060"/>
              </a:solidFill>
              <a:latin typeface="HGPｺﾞｼｯｸM" panose="020B0600000000000000" pitchFamily="50" charset="-128"/>
              <a:ea typeface="HGPｺﾞｼｯｸM" panose="020B0600000000000000" pitchFamily="50" charset="-128"/>
            </a:endParaRPr>
          </a:p>
          <a:p>
            <a:r>
              <a:rPr lang="en-US" altLang="ja-JP" b="1" dirty="0">
                <a:solidFill>
                  <a:srgbClr val="002060"/>
                </a:solidFill>
                <a:latin typeface="HGPｺﾞｼｯｸM" panose="020B0600000000000000" pitchFamily="50" charset="-128"/>
                <a:ea typeface="HGPｺﾞｼｯｸM" panose="020B0600000000000000" pitchFamily="50" charset="-128"/>
              </a:rPr>
              <a:t> </a:t>
            </a:r>
            <a:r>
              <a:rPr lang="ja-JP" altLang="en-US" b="1" dirty="0">
                <a:solidFill>
                  <a:srgbClr val="002060"/>
                </a:solidFill>
                <a:latin typeface="HGPｺﾞｼｯｸM" panose="020B0600000000000000" pitchFamily="50" charset="-128"/>
                <a:ea typeface="HGPｺﾞｼｯｸM" panose="020B0600000000000000" pitchFamily="50" charset="-128"/>
              </a:rPr>
              <a:t>本を読まない子どもは、全体の</a:t>
            </a:r>
            <a:r>
              <a:rPr lang="en-US" altLang="ja-JP" b="1" dirty="0">
                <a:solidFill>
                  <a:srgbClr val="002060"/>
                </a:solidFill>
                <a:latin typeface="HGPｺﾞｼｯｸM" panose="020B0600000000000000" pitchFamily="50" charset="-128"/>
                <a:ea typeface="HGPｺﾞｼｯｸM" panose="020B0600000000000000" pitchFamily="50" charset="-128"/>
              </a:rPr>
              <a:t>21</a:t>
            </a:r>
            <a:r>
              <a:rPr lang="ja-JP" altLang="en-US" b="1" dirty="0">
                <a:solidFill>
                  <a:srgbClr val="002060"/>
                </a:solidFill>
                <a:latin typeface="HGPｺﾞｼｯｸM" panose="020B0600000000000000" pitchFamily="50" charset="-128"/>
                <a:ea typeface="HGPｺﾞｼｯｸM" panose="020B0600000000000000" pitchFamily="50" charset="-128"/>
              </a:rPr>
              <a:t>％</a:t>
            </a:r>
          </a:p>
        </p:txBody>
      </p:sp>
      <p:pic>
        <p:nvPicPr>
          <p:cNvPr id="3" name="図 2">
            <a:extLst>
              <a:ext uri="{FF2B5EF4-FFF2-40B4-BE49-F238E27FC236}">
                <a16:creationId xmlns:a16="http://schemas.microsoft.com/office/drawing/2014/main" id="{EA3D08A7-D1DD-BE02-85D4-586BABD50473}"/>
              </a:ext>
            </a:extLst>
          </p:cNvPr>
          <p:cNvPicPr>
            <a:picLocks noChangeAspect="1"/>
          </p:cNvPicPr>
          <p:nvPr/>
        </p:nvPicPr>
        <p:blipFill>
          <a:blip r:embed="rId3"/>
          <a:stretch>
            <a:fillRect/>
          </a:stretch>
        </p:blipFill>
        <p:spPr>
          <a:xfrm>
            <a:off x="676274" y="1580831"/>
            <a:ext cx="9667875" cy="5056640"/>
          </a:xfrm>
          <a:prstGeom prst="rect">
            <a:avLst/>
          </a:prstGeom>
        </p:spPr>
      </p:pic>
      <p:sp>
        <p:nvSpPr>
          <p:cNvPr id="5" name="AutoShape 2">
            <a:extLst>
              <a:ext uri="{FF2B5EF4-FFF2-40B4-BE49-F238E27FC236}">
                <a16:creationId xmlns:a16="http://schemas.microsoft.com/office/drawing/2014/main" id="{41A2233C-8D15-49FA-678E-4B3B1669975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3076" name="Picture 4">
            <a:extLst>
              <a:ext uri="{FF2B5EF4-FFF2-40B4-BE49-F238E27FC236}">
                <a16:creationId xmlns:a16="http://schemas.microsoft.com/office/drawing/2014/main" id="{A577E2C5-BF16-25D9-5E9B-35D3DBFA02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87050" y="125185"/>
            <a:ext cx="1333500" cy="1333500"/>
          </a:xfrm>
          <a:prstGeom prst="rect">
            <a:avLst/>
          </a:prstGeom>
          <a:noFill/>
          <a:extLst>
            <a:ext uri="{909E8E84-426E-40DD-AFC4-6F175D3DCCD1}">
              <a14:hiddenFill xmlns:a14="http://schemas.microsoft.com/office/drawing/2010/main">
                <a:solidFill>
                  <a:srgbClr val="FFFFFF"/>
                </a:solidFill>
              </a14:hiddenFill>
            </a:ext>
          </a:extLst>
        </p:spPr>
      </p:pic>
      <p:sp>
        <p:nvSpPr>
          <p:cNvPr id="6" name="矢印: 左カーブ 5">
            <a:extLst>
              <a:ext uri="{FF2B5EF4-FFF2-40B4-BE49-F238E27FC236}">
                <a16:creationId xmlns:a16="http://schemas.microsoft.com/office/drawing/2014/main" id="{5528184E-6592-7DEB-A79D-766F230D133C}"/>
              </a:ext>
            </a:extLst>
          </p:cNvPr>
          <p:cNvSpPr/>
          <p:nvPr/>
        </p:nvSpPr>
        <p:spPr>
          <a:xfrm>
            <a:off x="10839450" y="4210050"/>
            <a:ext cx="1085850" cy="252276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 name="テキスト ボックス 7">
            <a:extLst>
              <a:ext uri="{FF2B5EF4-FFF2-40B4-BE49-F238E27FC236}">
                <a16:creationId xmlns:a16="http://schemas.microsoft.com/office/drawing/2014/main" id="{BCAAEA70-CE45-64A8-9730-34CCF700212A}"/>
              </a:ext>
            </a:extLst>
          </p:cNvPr>
          <p:cNvSpPr txBox="1"/>
          <p:nvPr/>
        </p:nvSpPr>
        <p:spPr>
          <a:xfrm>
            <a:off x="10534649" y="4772025"/>
            <a:ext cx="1247776" cy="1169551"/>
          </a:xfrm>
          <a:prstGeom prst="rect">
            <a:avLst/>
          </a:prstGeom>
          <a:noFill/>
        </p:spPr>
        <p:txBody>
          <a:bodyPr wrap="square">
            <a:spAutoFit/>
          </a:bodyPr>
          <a:lstStyle/>
          <a:p>
            <a:r>
              <a:rPr lang="en-US" altLang="ja-JP" sz="1400" dirty="0"/>
              <a:t>1</a:t>
            </a:r>
            <a:r>
              <a:rPr lang="ja-JP" altLang="en-US" sz="1400" dirty="0"/>
              <a:t>か月に読む本の冊数と通信機器利用時間とのクロス集計</a:t>
            </a:r>
          </a:p>
        </p:txBody>
      </p:sp>
      <p:sp>
        <p:nvSpPr>
          <p:cNvPr id="2" name="テキスト ボックス 1">
            <a:extLst>
              <a:ext uri="{FF2B5EF4-FFF2-40B4-BE49-F238E27FC236}">
                <a16:creationId xmlns:a16="http://schemas.microsoft.com/office/drawing/2014/main" id="{78871186-681B-1333-D750-1047A25BB272}"/>
              </a:ext>
            </a:extLst>
          </p:cNvPr>
          <p:cNvSpPr txBox="1"/>
          <p:nvPr/>
        </p:nvSpPr>
        <p:spPr>
          <a:xfrm>
            <a:off x="6955080" y="6550223"/>
            <a:ext cx="3143077" cy="307777"/>
          </a:xfrm>
          <a:prstGeom prst="rect">
            <a:avLst/>
          </a:prstGeom>
          <a:noFill/>
        </p:spPr>
        <p:txBody>
          <a:bodyPr wrap="square" rtlCol="0">
            <a:spAutoFit/>
          </a:bodyPr>
          <a:lstStyle/>
          <a:p>
            <a:r>
              <a:rPr kumimoji="1" lang="ja-JP" altLang="en-US" sz="1400" dirty="0"/>
              <a:t>学研教育総合研究所　</a:t>
            </a:r>
            <a:r>
              <a:rPr kumimoji="1" lang="en-US" altLang="ja-JP" sz="1400" dirty="0"/>
              <a:t>2015</a:t>
            </a:r>
            <a:r>
              <a:rPr kumimoji="1" lang="ja-JP" altLang="en-US" sz="1400" dirty="0"/>
              <a:t>年調査</a:t>
            </a:r>
          </a:p>
        </p:txBody>
      </p:sp>
    </p:spTree>
    <p:extLst>
      <p:ext uri="{BB962C8B-B14F-4D97-AF65-F5344CB8AC3E}">
        <p14:creationId xmlns:p14="http://schemas.microsoft.com/office/powerpoint/2010/main" val="322635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B152BCD-9715-82EE-E7F6-97BC1C55A3ED}"/>
              </a:ext>
            </a:extLst>
          </p:cNvPr>
          <p:cNvSpPr txBox="1"/>
          <p:nvPr/>
        </p:nvSpPr>
        <p:spPr>
          <a:xfrm>
            <a:off x="676274" y="330270"/>
            <a:ext cx="9667875" cy="707886"/>
          </a:xfrm>
          <a:prstGeom prst="rect">
            <a:avLst/>
          </a:prstGeom>
          <a:noFill/>
        </p:spPr>
        <p:txBody>
          <a:bodyPr wrap="square" rtlCol="0">
            <a:spAutoFit/>
          </a:bodyPr>
          <a:lstStyle/>
          <a:p>
            <a:r>
              <a:rPr kumimoji="1" lang="en-US" altLang="ja-JP" sz="2400" dirty="0">
                <a:latin typeface="BIZ UDゴシック" panose="020B0400000000000000" pitchFamily="49" charset="-128"/>
                <a:ea typeface="BIZ UDゴシック" panose="020B0400000000000000" pitchFamily="49" charset="-128"/>
              </a:rPr>
              <a:t>2</a:t>
            </a:r>
            <a:r>
              <a:rPr kumimoji="1" lang="en-US" altLang="zh-TW" sz="2400" dirty="0">
                <a:latin typeface="BIZ UDゴシック" panose="020B0400000000000000" pitchFamily="49" charset="-128"/>
                <a:ea typeface="BIZ UDゴシック" panose="020B0400000000000000" pitchFamily="49" charset="-128"/>
              </a:rPr>
              <a:t>015</a:t>
            </a:r>
            <a:r>
              <a:rPr kumimoji="1" lang="zh-TW" altLang="en-US" sz="2400" dirty="0">
                <a:latin typeface="BIZ UDゴシック" panose="020B0400000000000000" pitchFamily="49" charset="-128"/>
                <a:ea typeface="BIZ UDゴシック" panose="020B0400000000000000" pitchFamily="49" charset="-128"/>
              </a:rPr>
              <a:t>年調査 </a:t>
            </a:r>
            <a:r>
              <a:rPr kumimoji="1" lang="en-US" altLang="ja-JP" sz="2400" dirty="0">
                <a:latin typeface="BIZ UDゴシック" panose="020B0400000000000000" pitchFamily="49" charset="-128"/>
                <a:ea typeface="BIZ UDゴシック" panose="020B0400000000000000" pitchFamily="49" charset="-128"/>
              </a:rPr>
              <a:t>1</a:t>
            </a:r>
            <a:r>
              <a:rPr kumimoji="1" lang="ja-JP" altLang="en-US" sz="2400" dirty="0">
                <a:latin typeface="BIZ UDゴシック" panose="020B0400000000000000" pitchFamily="49" charset="-128"/>
                <a:ea typeface="BIZ UDゴシック" panose="020B0400000000000000" pitchFamily="49" charset="-128"/>
              </a:rPr>
              <a:t>か月に読む本の冊数と通信機器利用時間とのクロス集計</a:t>
            </a:r>
          </a:p>
          <a:p>
            <a:r>
              <a:rPr kumimoji="1" lang="ja-JP" altLang="en-US" sz="1600" dirty="0">
                <a:latin typeface="BIZ UDゴシック" panose="020B0400000000000000" pitchFamily="49" charset="-128"/>
                <a:ea typeface="BIZ UDゴシック" panose="020B0400000000000000" pitchFamily="49" charset="-128"/>
              </a:rPr>
              <a:t>（小学生の日常生活・学習に関する調査）</a:t>
            </a:r>
            <a:endParaRPr kumimoji="1" lang="ja-JP" altLang="en-US" sz="2400" dirty="0">
              <a:latin typeface="BIZ UDゴシック" panose="020B0400000000000000" pitchFamily="49" charset="-128"/>
              <a:ea typeface="BIZ UDゴシック" panose="020B0400000000000000" pitchFamily="49" charset="-128"/>
            </a:endParaRPr>
          </a:p>
        </p:txBody>
      </p:sp>
      <p:pic>
        <p:nvPicPr>
          <p:cNvPr id="3" name="図 2">
            <a:extLst>
              <a:ext uri="{FF2B5EF4-FFF2-40B4-BE49-F238E27FC236}">
                <a16:creationId xmlns:a16="http://schemas.microsoft.com/office/drawing/2014/main" id="{EA3D08A7-D1DD-BE02-85D4-586BABD50473}"/>
              </a:ext>
            </a:extLst>
          </p:cNvPr>
          <p:cNvPicPr>
            <a:picLocks noChangeAspect="1"/>
          </p:cNvPicPr>
          <p:nvPr/>
        </p:nvPicPr>
        <p:blipFill>
          <a:blip r:embed="rId3"/>
          <a:stretch>
            <a:fillRect/>
          </a:stretch>
        </p:blipFill>
        <p:spPr>
          <a:xfrm>
            <a:off x="676274" y="1471090"/>
            <a:ext cx="9667875" cy="5056640"/>
          </a:xfrm>
          <a:prstGeom prst="rect">
            <a:avLst/>
          </a:prstGeom>
        </p:spPr>
      </p:pic>
      <p:sp>
        <p:nvSpPr>
          <p:cNvPr id="5" name="AutoShape 2">
            <a:extLst>
              <a:ext uri="{FF2B5EF4-FFF2-40B4-BE49-F238E27FC236}">
                <a16:creationId xmlns:a16="http://schemas.microsoft.com/office/drawing/2014/main" id="{41A2233C-8D15-49FA-678E-4B3B1669975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3076" name="Picture 4">
            <a:extLst>
              <a:ext uri="{FF2B5EF4-FFF2-40B4-BE49-F238E27FC236}">
                <a16:creationId xmlns:a16="http://schemas.microsoft.com/office/drawing/2014/main" id="{A577E2C5-BF16-25D9-5E9B-35D3DBFA023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87050" y="125185"/>
            <a:ext cx="1333500" cy="1333500"/>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B8DE881B-746F-6AAA-1FD2-92E03EFA118B}"/>
              </a:ext>
            </a:extLst>
          </p:cNvPr>
          <p:cNvSpPr txBox="1"/>
          <p:nvPr/>
        </p:nvSpPr>
        <p:spPr>
          <a:xfrm>
            <a:off x="6955080" y="6550223"/>
            <a:ext cx="3143077" cy="307777"/>
          </a:xfrm>
          <a:prstGeom prst="rect">
            <a:avLst/>
          </a:prstGeom>
          <a:noFill/>
        </p:spPr>
        <p:txBody>
          <a:bodyPr wrap="square" rtlCol="0">
            <a:spAutoFit/>
          </a:bodyPr>
          <a:lstStyle/>
          <a:p>
            <a:r>
              <a:rPr kumimoji="1" lang="ja-JP" altLang="en-US" sz="1400" dirty="0"/>
              <a:t>学研教育総合研究所　</a:t>
            </a:r>
            <a:r>
              <a:rPr kumimoji="1" lang="en-US" altLang="ja-JP" sz="1400" dirty="0"/>
              <a:t>2015</a:t>
            </a:r>
            <a:r>
              <a:rPr kumimoji="1" lang="ja-JP" altLang="en-US" sz="1400" dirty="0"/>
              <a:t>年調査</a:t>
            </a:r>
          </a:p>
        </p:txBody>
      </p:sp>
    </p:spTree>
    <p:extLst>
      <p:ext uri="{BB962C8B-B14F-4D97-AF65-F5344CB8AC3E}">
        <p14:creationId xmlns:p14="http://schemas.microsoft.com/office/powerpoint/2010/main" val="19840976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a:extLst>
              <a:ext uri="{FF2B5EF4-FFF2-40B4-BE49-F238E27FC236}">
                <a16:creationId xmlns:a16="http://schemas.microsoft.com/office/drawing/2014/main" id="{07F803F5-6971-25B7-6A48-FDBB95C47C16}"/>
              </a:ext>
            </a:extLst>
          </p:cNvPr>
          <p:cNvSpPr/>
          <p:nvPr/>
        </p:nvSpPr>
        <p:spPr>
          <a:xfrm>
            <a:off x="876300" y="1181101"/>
            <a:ext cx="5019675" cy="1790700"/>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dirty="0">
                <a:solidFill>
                  <a:srgbClr val="002060"/>
                </a:solidFill>
                <a:latin typeface="BIZ UDゴシック" panose="020B0400000000000000" pitchFamily="49" charset="-128"/>
                <a:ea typeface="BIZ UDゴシック" panose="020B0400000000000000" pitchFamily="49" charset="-128"/>
              </a:rPr>
              <a:t>教育や学習の</a:t>
            </a:r>
            <a:endParaRPr kumimoji="1" lang="en-US" altLang="ja-JP" sz="4800" dirty="0">
              <a:solidFill>
                <a:srgbClr val="002060"/>
              </a:solidFill>
              <a:latin typeface="BIZ UDゴシック" panose="020B0400000000000000" pitchFamily="49" charset="-128"/>
              <a:ea typeface="BIZ UDゴシック" panose="020B0400000000000000" pitchFamily="49" charset="-128"/>
            </a:endParaRPr>
          </a:p>
          <a:p>
            <a:pPr algn="ctr"/>
            <a:r>
              <a:rPr kumimoji="1" lang="ja-JP" altLang="en-US" sz="4800" dirty="0">
                <a:solidFill>
                  <a:srgbClr val="002060"/>
                </a:solidFill>
                <a:latin typeface="BIZ UDゴシック" panose="020B0400000000000000" pitchFamily="49" charset="-128"/>
                <a:ea typeface="BIZ UDゴシック" panose="020B0400000000000000" pitchFamily="49" charset="-128"/>
              </a:rPr>
              <a:t>情報入手先</a:t>
            </a:r>
          </a:p>
        </p:txBody>
      </p:sp>
      <p:sp>
        <p:nvSpPr>
          <p:cNvPr id="2" name="テキスト ボックス 1">
            <a:extLst>
              <a:ext uri="{FF2B5EF4-FFF2-40B4-BE49-F238E27FC236}">
                <a16:creationId xmlns:a16="http://schemas.microsoft.com/office/drawing/2014/main" id="{4F95469A-3CA8-5BF7-82A6-A3E586531889}"/>
              </a:ext>
            </a:extLst>
          </p:cNvPr>
          <p:cNvSpPr txBox="1"/>
          <p:nvPr/>
        </p:nvSpPr>
        <p:spPr>
          <a:xfrm>
            <a:off x="1321904" y="3617843"/>
            <a:ext cx="9889435" cy="2031325"/>
          </a:xfrm>
          <a:prstGeom prst="rect">
            <a:avLst/>
          </a:prstGeom>
          <a:noFill/>
        </p:spPr>
        <p:txBody>
          <a:bodyPr wrap="square" rtlCol="0">
            <a:spAutoFit/>
          </a:bodyPr>
          <a:lstStyle/>
          <a:p>
            <a:r>
              <a:rPr kumimoji="1" lang="ja-JP" altLang="en-US" dirty="0"/>
              <a:t>（</a:t>
            </a:r>
            <a:r>
              <a:rPr kumimoji="1" lang="en-US" altLang="ja-JP" dirty="0"/>
              <a:t>NEA</a:t>
            </a:r>
            <a:r>
              <a:rPr kumimoji="1" lang="ja-JP" altLang="en-US" dirty="0"/>
              <a:t>事務局より）</a:t>
            </a:r>
            <a:endParaRPr kumimoji="1" lang="en-US" altLang="ja-JP" dirty="0"/>
          </a:p>
          <a:p>
            <a:r>
              <a:rPr lang="ja-JP" altLang="en-US" dirty="0"/>
              <a:t>集客という観点でも大切ではありますが、</a:t>
            </a:r>
            <a:endParaRPr lang="en-US" altLang="ja-JP" dirty="0"/>
          </a:p>
          <a:p>
            <a:r>
              <a:rPr lang="ja-JP" altLang="en-US" dirty="0"/>
              <a:t>教育情報の入手方法としての検討も大切となってきていると存じます。</a:t>
            </a:r>
            <a:endParaRPr lang="en-US" altLang="ja-JP" dirty="0"/>
          </a:p>
          <a:p>
            <a:r>
              <a:rPr lang="ja-JP" altLang="en-US" dirty="0"/>
              <a:t>テレビや口コミなどでは、情報の重要性等を判断できない場合が多いものだと思います。</a:t>
            </a:r>
            <a:endParaRPr lang="en-US" altLang="ja-JP" dirty="0"/>
          </a:p>
          <a:p>
            <a:r>
              <a:rPr lang="ja-JP" altLang="en-US" dirty="0"/>
              <a:t>習い事との連係など、情報提供の方法などについてもまた新たに考えてもよいかもしれません。</a:t>
            </a:r>
            <a:endParaRPr lang="en-US" altLang="ja-JP" dirty="0"/>
          </a:p>
          <a:p>
            <a:endParaRPr lang="en-US" altLang="ja-JP" dirty="0"/>
          </a:p>
          <a:p>
            <a:endParaRPr lang="en-US" altLang="ja-JP" dirty="0"/>
          </a:p>
        </p:txBody>
      </p:sp>
    </p:spTree>
    <p:extLst>
      <p:ext uri="{BB962C8B-B14F-4D97-AF65-F5344CB8AC3E}">
        <p14:creationId xmlns:p14="http://schemas.microsoft.com/office/powerpoint/2010/main" val="26531309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B152BCD-9715-82EE-E7F6-97BC1C55A3ED}"/>
              </a:ext>
            </a:extLst>
          </p:cNvPr>
          <p:cNvSpPr txBox="1"/>
          <p:nvPr/>
        </p:nvSpPr>
        <p:spPr>
          <a:xfrm>
            <a:off x="676274" y="330270"/>
            <a:ext cx="9667875" cy="461665"/>
          </a:xfrm>
          <a:prstGeom prst="rect">
            <a:avLst/>
          </a:prstGeom>
          <a:noFill/>
        </p:spPr>
        <p:txBody>
          <a:bodyPr wrap="square" rtlCol="0">
            <a:spAutoFit/>
          </a:bodyPr>
          <a:lstStyle/>
          <a:p>
            <a:r>
              <a:rPr kumimoji="1" lang="ja-JP" altLang="en-US" sz="2400" dirty="0">
                <a:latin typeface="BIZ UDゴシック" panose="020B0400000000000000" pitchFamily="49" charset="-128"/>
                <a:ea typeface="BIZ UDゴシック" panose="020B0400000000000000" pitchFamily="49" charset="-128"/>
              </a:rPr>
              <a:t>教育や学習の情報入手先　　　　　　　</a:t>
            </a:r>
            <a:r>
              <a:rPr kumimoji="1" lang="ja-JP" altLang="en-US" sz="1600" dirty="0">
                <a:latin typeface="BIZ UDゴシック" panose="020B0400000000000000" pitchFamily="49" charset="-128"/>
                <a:ea typeface="BIZ UDゴシック" panose="020B0400000000000000" pitchFamily="49" charset="-128"/>
              </a:rPr>
              <a:t>（小学生の日常生活・学習に関する調査）</a:t>
            </a:r>
            <a:endParaRPr kumimoji="1" lang="ja-JP" altLang="en-US" sz="2400" dirty="0">
              <a:latin typeface="BIZ UDゴシック" panose="020B0400000000000000" pitchFamily="49" charset="-128"/>
              <a:ea typeface="BIZ UDゴシック" panose="020B0400000000000000" pitchFamily="49" charset="-128"/>
            </a:endParaRPr>
          </a:p>
        </p:txBody>
      </p:sp>
      <p:sp>
        <p:nvSpPr>
          <p:cNvPr id="10" name="テキスト ボックス 9">
            <a:extLst>
              <a:ext uri="{FF2B5EF4-FFF2-40B4-BE49-F238E27FC236}">
                <a16:creationId xmlns:a16="http://schemas.microsoft.com/office/drawing/2014/main" id="{358FF0F9-520B-9CAD-4C61-B55CD1E4F0FB}"/>
              </a:ext>
            </a:extLst>
          </p:cNvPr>
          <p:cNvSpPr txBox="1"/>
          <p:nvPr/>
        </p:nvSpPr>
        <p:spPr>
          <a:xfrm>
            <a:off x="922562" y="1051413"/>
            <a:ext cx="6735538" cy="369332"/>
          </a:xfrm>
          <a:prstGeom prst="rect">
            <a:avLst/>
          </a:prstGeom>
          <a:solidFill>
            <a:schemeClr val="accent6">
              <a:lumMod val="20000"/>
              <a:lumOff val="80000"/>
            </a:schemeClr>
          </a:solidFill>
        </p:spPr>
        <p:txBody>
          <a:bodyPr wrap="square">
            <a:spAutoFit/>
          </a:bodyPr>
          <a:lstStyle/>
          <a:p>
            <a:r>
              <a:rPr lang="ja-JP" altLang="en-US" b="1">
                <a:solidFill>
                  <a:srgbClr val="002060"/>
                </a:solidFill>
                <a:latin typeface="HGPｺﾞｼｯｸM" panose="020B0600000000000000" pitchFamily="50" charset="-128"/>
                <a:ea typeface="HGPｺﾞｼｯｸM" panose="020B0600000000000000" pitchFamily="50" charset="-128"/>
              </a:rPr>
              <a:t>★「テレビ」、「インターネット」、「学校」等、多方面から教育情報を入手</a:t>
            </a:r>
            <a:endParaRPr lang="ja-JP" altLang="en-US" b="1" dirty="0">
              <a:solidFill>
                <a:srgbClr val="002060"/>
              </a:solidFill>
              <a:latin typeface="HGPｺﾞｼｯｸM" panose="020B0600000000000000" pitchFamily="50" charset="-128"/>
              <a:ea typeface="HGPｺﾞｼｯｸM" panose="020B0600000000000000" pitchFamily="50" charset="-128"/>
            </a:endParaRPr>
          </a:p>
        </p:txBody>
      </p:sp>
      <p:sp>
        <p:nvSpPr>
          <p:cNvPr id="5" name="AutoShape 2">
            <a:extLst>
              <a:ext uri="{FF2B5EF4-FFF2-40B4-BE49-F238E27FC236}">
                <a16:creationId xmlns:a16="http://schemas.microsoft.com/office/drawing/2014/main" id="{41A2233C-8D15-49FA-678E-4B3B1669975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6" name="図 5">
            <a:extLst>
              <a:ext uri="{FF2B5EF4-FFF2-40B4-BE49-F238E27FC236}">
                <a16:creationId xmlns:a16="http://schemas.microsoft.com/office/drawing/2014/main" id="{FBC24B77-6974-3BFD-0D54-1BB30B3C7CC8}"/>
              </a:ext>
            </a:extLst>
          </p:cNvPr>
          <p:cNvPicPr>
            <a:picLocks noChangeAspect="1"/>
          </p:cNvPicPr>
          <p:nvPr/>
        </p:nvPicPr>
        <p:blipFill>
          <a:blip r:embed="rId3"/>
          <a:stretch>
            <a:fillRect/>
          </a:stretch>
        </p:blipFill>
        <p:spPr>
          <a:xfrm>
            <a:off x="922563" y="1564622"/>
            <a:ext cx="9667875" cy="5293378"/>
          </a:xfrm>
          <a:prstGeom prst="rect">
            <a:avLst/>
          </a:prstGeom>
        </p:spPr>
      </p:pic>
      <p:pic>
        <p:nvPicPr>
          <p:cNvPr id="5122" name="Picture 2">
            <a:extLst>
              <a:ext uri="{FF2B5EF4-FFF2-40B4-BE49-F238E27FC236}">
                <a16:creationId xmlns:a16="http://schemas.microsoft.com/office/drawing/2014/main" id="{AF7CD1F7-F0C9-C34D-B48C-E6D398CDF7E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90438" y="86553"/>
            <a:ext cx="1545774" cy="1545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4161497"/>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392</TotalTime>
  <Words>2795</Words>
  <Application>Microsoft Office PowerPoint</Application>
  <PresentationFormat>ワイド画面</PresentationFormat>
  <Paragraphs>120</Paragraphs>
  <Slides>15</Slides>
  <Notes>8</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15</vt:i4>
      </vt:variant>
    </vt:vector>
  </HeadingPairs>
  <TitlesOfParts>
    <vt:vector size="21" baseType="lpstr">
      <vt:lpstr>BIZ UDゴシック</vt:lpstr>
      <vt:lpstr>HGPｺﾞｼｯｸM</vt:lpstr>
      <vt:lpstr>游ゴシック</vt:lpstr>
      <vt:lpstr>游ゴシック Light</vt:lpstr>
      <vt:lpstr>Arial</vt:lpstr>
      <vt:lpstr>Office テーマ</vt:lpstr>
      <vt:lpstr>【小学生白書2022】　 （株）学研教育総合研究所</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【小学生白書2022】　 （株）学研教育総合研究所</dc:title>
  <dc:creator>Yanagi Hiroki</dc:creator>
  <cp:lastModifiedBy>合同会社ジーナス</cp:lastModifiedBy>
  <cp:revision>3</cp:revision>
  <dcterms:created xsi:type="dcterms:W3CDTF">2023-01-11T00:09:03Z</dcterms:created>
  <dcterms:modified xsi:type="dcterms:W3CDTF">2023-01-12T04:30:47Z</dcterms:modified>
</cp:coreProperties>
</file>